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45"/>
  </p:handoutMasterIdLst>
  <p:sldIdLst>
    <p:sldId id="269" r:id="rId2"/>
    <p:sldId id="298" r:id="rId3"/>
    <p:sldId id="270" r:id="rId4"/>
    <p:sldId id="271" r:id="rId5"/>
    <p:sldId id="296" r:id="rId6"/>
    <p:sldId id="293" r:id="rId7"/>
    <p:sldId id="295" r:id="rId8"/>
    <p:sldId id="272" r:id="rId9"/>
    <p:sldId id="274" r:id="rId10"/>
    <p:sldId id="275" r:id="rId11"/>
    <p:sldId id="301" r:id="rId12"/>
    <p:sldId id="276" r:id="rId13"/>
    <p:sldId id="277" r:id="rId14"/>
    <p:sldId id="278" r:id="rId15"/>
    <p:sldId id="289" r:id="rId16"/>
    <p:sldId id="258" r:id="rId17"/>
    <p:sldId id="259" r:id="rId18"/>
    <p:sldId id="260" r:id="rId19"/>
    <p:sldId id="261" r:id="rId20"/>
    <p:sldId id="294" r:id="rId21"/>
    <p:sldId id="262" r:id="rId22"/>
    <p:sldId id="263" r:id="rId23"/>
    <p:sldId id="268" r:id="rId24"/>
    <p:sldId id="264" r:id="rId25"/>
    <p:sldId id="267" r:id="rId26"/>
    <p:sldId id="265" r:id="rId27"/>
    <p:sldId id="299" r:id="rId28"/>
    <p:sldId id="297" r:id="rId29"/>
    <p:sldId id="291" r:id="rId30"/>
    <p:sldId id="279" r:id="rId31"/>
    <p:sldId id="292" r:id="rId32"/>
    <p:sldId id="280" r:id="rId33"/>
    <p:sldId id="290" r:id="rId34"/>
    <p:sldId id="281" r:id="rId35"/>
    <p:sldId id="282" r:id="rId36"/>
    <p:sldId id="302" r:id="rId37"/>
    <p:sldId id="283" r:id="rId38"/>
    <p:sldId id="284" r:id="rId39"/>
    <p:sldId id="285" r:id="rId40"/>
    <p:sldId id="286" r:id="rId41"/>
    <p:sldId id="303" r:id="rId42"/>
    <p:sldId id="288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8638" autoAdjust="0"/>
  </p:normalViewPr>
  <p:slideViewPr>
    <p:cSldViewPr snapToGrid="0">
      <p:cViewPr varScale="1">
        <p:scale>
          <a:sx n="49" d="100"/>
          <a:sy n="49" d="100"/>
        </p:scale>
        <p:origin x="-9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3316-B518-4D3C-9784-5680521EB4F7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DFF2-DC9C-4993-A1C7-CB6C82C0730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3AE1-551E-40F2-829C-939BF979B519}" type="datetimeFigureOut">
              <a:rPr lang="el-GR" smtClean="0"/>
              <a:pPr/>
              <a:t>22/5/2018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613E-5A05-44E1-AD33-0155F9A9B0C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009120-A690-45A6-A4D9-337E4E44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818" y="0"/>
            <a:ext cx="9893952" cy="1932709"/>
          </a:xfrm>
        </p:spPr>
        <p:txBody>
          <a:bodyPr>
            <a:noAutofit/>
          </a:bodyPr>
          <a:lstStyle/>
          <a:p>
            <a:pPr algn="ctr"/>
            <a:r>
              <a:rPr lang="el-GR" sz="4000" dirty="0">
                <a:latin typeface="Arial" pitchFamily="34" charset="0"/>
                <a:cs typeface="Arial" pitchFamily="34" charset="0"/>
              </a:rPr>
              <a:t/>
            </a:r>
            <a:br>
              <a:rPr lang="el-GR" sz="4000" dirty="0">
                <a:latin typeface="Arial" pitchFamily="34" charset="0"/>
                <a:cs typeface="Arial" pitchFamily="34" charset="0"/>
              </a:rPr>
            </a:br>
            <a:r>
              <a:rPr lang="el-GR" sz="4000" b="1" cap="all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ΓΑΛΛΙΚΟ ΕΚΠΑΙΔΕΥΤΙΚΟ ΣΥΣΤΗΜΑ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22A22EE-7EB6-494F-9856-530458C7C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0655"/>
            <a:ext cx="9144000" cy="1309254"/>
          </a:xfrm>
        </p:spPr>
        <p:txBody>
          <a:bodyPr/>
          <a:lstStyle/>
          <a:p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xmlns="" id="{F51D3787-B974-4548-8D77-099FE1AD5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776" y="2133162"/>
            <a:ext cx="4320448" cy="3175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F1DD5C-9595-4398-A019-23DBE6D7C8BA}"/>
              </a:ext>
            </a:extLst>
          </p:cNvPr>
          <p:cNvSpPr/>
          <p:nvPr/>
        </p:nvSpPr>
        <p:spPr>
          <a:xfrm>
            <a:off x="1160770" y="5346661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l-G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με έμφαση στο …ΝΗΠΙΑΓΩΓΕΙΟ </a:t>
            </a:r>
            <a:endParaRPr lang="fr-CA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l-G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ΚΑΙ</a:t>
            </a:r>
            <a:r>
              <a:rPr lang="fr-CA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ΔΗΜΟΤΙΚΟ ΣΧΟΛΕΙΟ</a:t>
            </a:r>
          </a:p>
        </p:txBody>
      </p:sp>
    </p:spTree>
    <p:extLst>
      <p:ext uri="{BB962C8B-B14F-4D97-AF65-F5344CB8AC3E}">
        <p14:creationId xmlns:p14="http://schemas.microsoft.com/office/powerpoint/2010/main" xmlns="" val="238032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0FB32-F29F-4C3F-A442-FD4008DE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4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Η ΤΑΞΗ ΤΟΥ ΝΗΠΙΑΓΩΓΕΙΟΥ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B2284-B199-4B2F-A1E1-B8D44326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015" y="1864536"/>
            <a:ext cx="860693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l-G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ώρος  δραστηριοτήτων </a:t>
            </a:r>
          </a:p>
          <a:p>
            <a:pPr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Χειροτεχνία -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Découpage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 2" panose="05020102010507070707" pitchFamily="18" charset="2"/>
              </a:rPr>
              <a:t>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Κολαζ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Collage</a:t>
            </a: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Χρωματισμός –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Coloriage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Ζωγραφική –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Peinture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Ασκήσεις γραφής –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Exercices</a:t>
            </a:r>
            <a:r>
              <a:rPr lang="el-G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écriture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xmlns="" id="{3CAF40B9-C79B-4312-846B-B1E3B65C5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330" t="3888" r="35839" b="3176"/>
          <a:stretch/>
        </p:blipFill>
        <p:spPr>
          <a:xfrm>
            <a:off x="5103537" y="3701374"/>
            <a:ext cx="181153" cy="627472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xmlns="" id="{E4DCCBDF-6D61-4324-930C-8658DC8B1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912" y="3931717"/>
            <a:ext cx="1644770" cy="515704"/>
          </a:xfrm>
          <a:prstGeom prst="rect">
            <a:avLst/>
          </a:prstGeom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xmlns="" id="{9B06116D-21CB-4218-8ACE-7A9603506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025300" y="4625650"/>
            <a:ext cx="683708" cy="6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73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xmlns="" id="{A70AE072-7F80-4F2E-870E-4FC3D3C8ED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5140" y="259625"/>
            <a:ext cx="9844392" cy="62092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7FBAE-752C-44D5-B49E-3C62EB32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29490"/>
            <a:ext cx="11582400" cy="838200"/>
          </a:xfrm>
        </p:spPr>
        <p:txBody>
          <a:bodyPr/>
          <a:lstStyle/>
          <a:p>
            <a:pPr algn="ctr"/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Η ΤΑΞΗ ΤΟΥ ΝΗΠΙΑΓΩΓΕΙΟΥ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65A82-429A-4CC5-A876-AF82A73D1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Χώρος συνάντησης</a:t>
            </a:r>
          </a:p>
          <a:p>
            <a:pPr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Ακούν ιστορίες.</a:t>
            </a:r>
          </a:p>
          <a:p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Επικοινωνούν  με τους συμμαθητές τους.</a:t>
            </a:r>
          </a:p>
          <a:p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Κάνουν δραστηριότητες στον πίνακα (λένε την ημερομηνία, μαθαίνουν λεξιλόγιο, μετράνε…)</a:t>
            </a:r>
          </a:p>
        </p:txBody>
      </p:sp>
      <p:pic>
        <p:nvPicPr>
          <p:cNvPr id="4" name="Image 12">
            <a:extLst>
              <a:ext uri="{FF2B5EF4-FFF2-40B4-BE49-F238E27FC236}">
                <a16:creationId xmlns:a16="http://schemas.microsoft.com/office/drawing/2014/main" xmlns="" id="{ACA5C059-2190-4905-8540-5DE287ED4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9963" y="2035033"/>
            <a:ext cx="2294994" cy="1259457"/>
          </a:xfrm>
          <a:prstGeom prst="rect">
            <a:avLst/>
          </a:prstGeom>
        </p:spPr>
      </p:pic>
      <p:pic>
        <p:nvPicPr>
          <p:cNvPr id="5" name="Image 13">
            <a:extLst>
              <a:ext uri="{FF2B5EF4-FFF2-40B4-BE49-F238E27FC236}">
                <a16:creationId xmlns:a16="http://schemas.microsoft.com/office/drawing/2014/main" xmlns="" id="{8E9C1587-4E5D-49CF-9930-AEE5E1F960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6374" y="3897035"/>
            <a:ext cx="2111075" cy="1745008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693A48F2-0DAB-422B-997A-04813FC12A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0575" y="1311964"/>
            <a:ext cx="3763617" cy="21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39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14427-AD0F-4053-8978-4A2F7847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Η ΤΑΞΗ ΤΟΥ ΝΗΠΙΑΓΩΓΕΙΟΥ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81FB63-27A7-4E13-857B-8FD564353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Χώρος παιχνιδιού</a:t>
            </a:r>
          </a:p>
          <a:p>
            <a:pPr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Μέρος για να παίξουν (κουζινικά , κούκλες,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θεατρικό παιχνίδι…)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Κάνουν καινούργιους φίλους.</a:t>
            </a: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Ξεκουράζονται.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CCE757DD-2861-4A21-B63C-791EB292AC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8191" y="3679864"/>
            <a:ext cx="4763809" cy="31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0B28D-6930-43E6-B00B-43378D2B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ΠΡΟΓΡΑΜΜΑ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582FDC-18BA-4B2C-838C-AA46BAE3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lvl="0" indent="-411480">
              <a:lnSpc>
                <a:spcPct val="15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Γενικά……</a:t>
            </a:r>
          </a:p>
          <a:p>
            <a:pPr marL="651510" indent="-514350">
              <a:lnSpc>
                <a:spcPct val="150000"/>
              </a:lnSpc>
              <a:buClr>
                <a:prstClr val="white">
                  <a:shade val="95000"/>
                </a:prstClr>
              </a:buClr>
              <a:buSzPct val="65000"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 μέρα αρχίζει στις 8:30 π.μ και τελειώνει στις 4:30 μ.μ.</a:t>
            </a:r>
          </a:p>
          <a:p>
            <a:pPr marL="651510" indent="-514350">
              <a:lnSpc>
                <a:spcPct val="150000"/>
              </a:lnSpc>
              <a:buClr>
                <a:prstClr val="white">
                  <a:shade val="95000"/>
                </a:prstClr>
              </a:buClr>
              <a:buSzPct val="65000"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Τις Τετάρτες τελειώνουν στις 12 μ.μ.</a:t>
            </a:r>
          </a:p>
          <a:p>
            <a:pPr marL="651510" indent="-514350">
              <a:lnSpc>
                <a:spcPct val="150000"/>
              </a:lnSpc>
              <a:buClr>
                <a:prstClr val="white">
                  <a:shade val="95000"/>
                </a:prstClr>
              </a:buClr>
              <a:buSzPct val="65000"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Οι μαθητές τρώνε στην καντίνα του σχολείου.</a:t>
            </a:r>
          </a:p>
          <a:p>
            <a:pPr marL="548640" lvl="0" indent="-411480">
              <a:lnSpc>
                <a:spcPct val="15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el-G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48640" lvl="0" indent="-411480">
              <a:lnSpc>
                <a:spcPct val="15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Τα δεδομένα αλλάζουν από το ένα σχολείο στο άλλο.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79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11356" y="596346"/>
          <a:ext cx="9640956" cy="6158073"/>
        </p:xfrm>
        <a:graphic>
          <a:graphicData uri="http://schemas.openxmlformats.org/drawingml/2006/table">
            <a:tbl>
              <a:tblPr/>
              <a:tblGrid>
                <a:gridCol w="1006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4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46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24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5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b="1" dirty="0">
                          <a:latin typeface="Trebuchet MS"/>
                          <a:ea typeface="Times New Roman"/>
                          <a:cs typeface="Trebuchet MS"/>
                        </a:rPr>
                        <a:t>Σχολική ώρα</a:t>
                      </a: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rebuchet MS"/>
                          <a:ea typeface="Trebuchet MS"/>
                          <a:cs typeface="Trebuchet MS"/>
                        </a:rPr>
                        <a:t>Δευτέρα</a:t>
                      </a: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rebuchet MS"/>
                          <a:ea typeface="Trebuchet MS"/>
                          <a:cs typeface="Trebuchet MS"/>
                        </a:rPr>
                        <a:t>Τρίτη</a:t>
                      </a: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rebuchet MS"/>
                          <a:ea typeface="Trebuchet MS"/>
                          <a:cs typeface="Trebuchet MS"/>
                        </a:rPr>
                        <a:t>Τετάρτη</a:t>
                      </a: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rebuchet MS"/>
                          <a:ea typeface="Trebuchet MS"/>
                          <a:cs typeface="Trebuchet MS"/>
                        </a:rPr>
                        <a:t>Πέμπτη</a:t>
                      </a: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rebuchet MS"/>
                          <a:ea typeface="Trebuchet MS"/>
                          <a:cs typeface="Trebuchet MS"/>
                        </a:rPr>
                        <a:t>Παρασκευή</a:t>
                      </a: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Arial"/>
                          <a:ea typeface="Times New Roman"/>
                          <a:cs typeface="Trebuchet MS"/>
                        </a:rPr>
                        <a:t>8.30</a:t>
                      </a:r>
                      <a:endParaRPr lang="el-GR" sz="1600" b="1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Υποδοχή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Τελετουργία εισόδου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 Υποδοχή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Τελετουργία εισόδου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Υποδοχή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Τελετουργία εισόδου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Υποδοχή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Τελετουργία εισόδου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Υποδοχή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Τελετουργία εισόδου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Arial"/>
                          <a:ea typeface="Times New Roman"/>
                          <a:cs typeface="Trebuchet MS"/>
                        </a:rPr>
                        <a:t>9.30</a:t>
                      </a:r>
                      <a:endParaRPr lang="el-GR" sz="1600" b="1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Διάλλειμα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Διάλλειμα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Διάλλειμα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Διάλλειμα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Διάλλειμα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600" b="1" dirty="0">
                          <a:latin typeface="Arial"/>
                          <a:ea typeface="Times New Roman"/>
                          <a:cs typeface="Trebuchet MS"/>
                        </a:rPr>
                        <a:t>    10.30</a:t>
                      </a:r>
                      <a:endParaRPr lang="el-GR" sz="1600" b="1" dirty="0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 Μάθημα Ελληνικών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Γυμναστική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 Μάθημα Ελληνικών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Γυμναστική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Μάθημα Ελληνικών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Γυμναστική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Μάθημα Ελληνικών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Γυμναστική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Μάθημα Ελληνικών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γυμναστική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Arial"/>
                          <a:ea typeface="Times New Roman"/>
                          <a:cs typeface="Trebuchet MS"/>
                        </a:rPr>
                        <a:t>11.30</a:t>
                      </a:r>
                      <a:endParaRPr lang="el-GR" sz="1600" b="1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Γεύμα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Γεύμα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Γεύμα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Γεύμα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Γεύμα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Arial"/>
                          <a:ea typeface="Times New Roman"/>
                          <a:cs typeface="Trebuchet MS"/>
                        </a:rPr>
                        <a:t>12.30</a:t>
                      </a:r>
                      <a:endParaRPr lang="el-GR" sz="1600" b="1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Μεσημεριανός ύπνος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Μεσημεριανός ύπνος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Μεσημεριανός ύπνος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Μεσημεριανός ύπνος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Μεσημεριανός ύπνος 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3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Arial"/>
                          <a:ea typeface="Times New Roman"/>
                          <a:cs typeface="Trebuchet MS"/>
                        </a:rPr>
                        <a:t>13.30</a:t>
                      </a:r>
                      <a:endParaRPr lang="el-GR" sz="1600" b="1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Σύμπαν-θέατρο-ανάγνωση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Σύμπαν-θέατρο-ανάγνωση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 Εργαστήρια 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Σύμπαν-θέατρο-ανάγνωση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Εργαστήρια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Σύμπαν-θέατρο-ανάγνωση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Χορωδία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Σύμπαν-θέατρο-ανάγνωση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>
                          <a:latin typeface="Arial"/>
                          <a:ea typeface="Times New Roman"/>
                          <a:cs typeface="Trebuchet MS"/>
                        </a:rPr>
                        <a:t>14.30</a:t>
                      </a:r>
                      <a:endParaRPr lang="el-GR" sz="1600" b="1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Αξιολόγηση της ημέρας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Βιβλιοθήκη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Αξιολόγηση της ημέρας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Εξάσκηση της γλώσσας 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Αξιολόγηση της ημέρας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rebuchet MS"/>
                        </a:rPr>
                        <a:t>15.30</a:t>
                      </a:r>
                      <a:endParaRPr lang="el-GR" sz="1600" b="1" dirty="0"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5044" marR="65044" marT="65044" marB="650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 Αξιολόγηση της ημέρας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>
                          <a:latin typeface="Arial"/>
                          <a:ea typeface="Times New Roman"/>
                        </a:rPr>
                        <a:t> Αξιολόγηση της ημέρας</a:t>
                      </a:r>
                      <a:endParaRPr lang="el-GR" sz="140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Arial"/>
                          <a:ea typeface="Times New Roman"/>
                        </a:rPr>
                        <a:t> </a:t>
                      </a:r>
                      <a:endParaRPr lang="el-GR" sz="1400" dirty="0">
                        <a:latin typeface="Times New Roman"/>
                        <a:ea typeface="Times New Roman"/>
                      </a:endParaRPr>
                    </a:p>
                  </a:txBody>
                  <a:tcPr marL="65044" marR="65044" marT="65044" marB="65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3E947-0754-461F-A414-1B04C19D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6" y="340813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ΔΕΞΙΟΤΗΤΕΣ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5DD6BB-3A11-40A8-902D-0F737B8A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1610140"/>
            <a:ext cx="10972800" cy="5708722"/>
          </a:xfrm>
        </p:spPr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852466" y="1634194"/>
            <a:ext cx="804082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ΕΞΟΙΚΕΙΩΣΗ ΜΕ ΤΗ ΓΛΩΣΣΑ </a:t>
            </a:r>
          </a:p>
          <a:p>
            <a:pPr>
              <a:buFont typeface="Arial" pitchFamily="34" charset="0"/>
              <a:buChar char="•"/>
            </a:pPr>
            <a:endParaRPr lang="fr-CA" sz="3200" dirty="0">
              <a:ln w="6350">
                <a:noFill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ΑΝΑΚΑΛΥΨΗ ΤΗΣ ΓΡΑΦΗΣ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n w="6350">
                <a:noFill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ΑΝΑΚΑΛΥΨΗ ΤΟΥ ΚΟΣΜΟΥ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n w="6350">
                <a:noFill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ΑΠΟΚΤΗΣΗ ΣΥΝΕΙΔΗΣΗΣ ΜΑΘΗΤΗ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n w="6350">
                <a:noFill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ΑΝΤΙΛΗΨΗ, ΑΙΣΘΗΣΗ, ΦΑΝΤΑΣΙΑ        </a:t>
            </a:r>
          </a:p>
          <a:p>
            <a:r>
              <a:rPr lang="el-GR" sz="3200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ΔΗΜΙΟΥΡΓΙΑ</a:t>
            </a:r>
            <a:endParaRPr lang="fr-CA" sz="3200" dirty="0">
              <a:ln w="6350">
                <a:noFill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fr-CA" b="1" dirty="0">
              <a:ln w="6350">
                <a:noFill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30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29116-6237-4C5B-A4AB-42815B8D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86" y="402984"/>
            <a:ext cx="10483956" cy="2048386"/>
          </a:xfrm>
        </p:spPr>
        <p:txBody>
          <a:bodyPr>
            <a:normAutofit fontScale="90000"/>
          </a:bodyPr>
          <a:lstStyle/>
          <a:p>
            <a:r>
              <a:rPr lang="el-GR" sz="4900" b="1" dirty="0">
                <a:latin typeface="Arial" pitchFamily="34" charset="0"/>
                <a:cs typeface="Arial" pitchFamily="34" charset="0"/>
              </a:rPr>
              <a:t/>
            </a:r>
            <a:br>
              <a:rPr lang="el-GR" sz="4900" b="1" dirty="0">
                <a:latin typeface="Arial" pitchFamily="34" charset="0"/>
                <a:cs typeface="Arial" pitchFamily="34" charset="0"/>
              </a:rPr>
            </a:br>
            <a:r>
              <a:rPr lang="el-GR" sz="49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ΕΞΟΙΚΕΙΩΣΗ ΜΕ ΤΗ ΓΛΩΣΣΑ</a:t>
            </a:r>
            <a:br>
              <a:rPr lang="el-GR" sz="49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600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Στο </a:t>
            </a:r>
            <a:r>
              <a:rPr lang="el-GR" sz="36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τέλος του νηπιαγωγείου το παιδί είναι ικανό να:</a:t>
            </a:r>
            <a:r>
              <a:rPr lang="el-GR" sz="49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l-GR" sz="49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l-GR" sz="4900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2DA454-250A-4E6E-876B-1B3E665C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2393004"/>
            <a:ext cx="10515600" cy="42975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 συζητήσει, να κατανοήσει και να γίνει κατανοητό.</a:t>
            </a: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Να ονομάζει τα αντικείμενα, τους ανθρώπους και τις δράσεις της καθημερινής ζωής (για παράδειγμα, να διηγηθεί την ημέρα του).</a:t>
            </a: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Να κάνει κατανοητές ερωτήσεις.</a:t>
            </a: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Να διηγείται ιστορίες με συνοχή (αληθινές ή φανταστικές).</a:t>
            </a: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Να εκφράζει την άποψή του.</a:t>
            </a:r>
          </a:p>
        </p:txBody>
      </p:sp>
    </p:spTree>
    <p:extLst>
      <p:ext uri="{BB962C8B-B14F-4D97-AF65-F5344CB8AC3E}">
        <p14:creationId xmlns:p14="http://schemas.microsoft.com/office/powerpoint/2010/main" xmlns="" val="73138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E9F3-2D5C-4101-B36B-663B41E5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8" y="408563"/>
            <a:ext cx="10515600" cy="1712068"/>
          </a:xfrm>
        </p:spPr>
        <p:txBody>
          <a:bodyPr>
            <a:noAutofit/>
          </a:bodyPr>
          <a:lstStyle/>
          <a:p>
            <a:r>
              <a:rPr lang="el-GR" sz="44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4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4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ΑΝΑΚΑΛΥΨΗ </a:t>
            </a:r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ΤΗΣ ΓΡΑΦΗΣ</a:t>
            </a:r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Στο τέλος του νηπιαγωγείου το παιδί είναι ικανό να:</a:t>
            </a:r>
            <a:r>
              <a:rPr lang="el-GR" sz="44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l-GR" sz="44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l-GR" sz="4400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250EB-7DB0-4CA6-AF0D-F3B5714D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77" y="2267774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Καταλάβει σε τι χρησιμεύει η γραφή.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Ακούσει και καταλαμβαίνει ένα κείμενο που ακούει δυνατά.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γνωρίσει μερικές ιστορίες.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μπορεί να αναγνωρίζει τους ήχους, τις συλλαβές, τις λέξεις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γράφει, με βοήθεια κάποιου, μικρές λέξεις.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γράφει το όνομά του.</a:t>
            </a:r>
          </a:p>
        </p:txBody>
      </p:sp>
    </p:spTree>
    <p:extLst>
      <p:ext uri="{BB962C8B-B14F-4D97-AF65-F5344CB8AC3E}">
        <p14:creationId xmlns:p14="http://schemas.microsoft.com/office/powerpoint/2010/main" xmlns="" val="419334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E8C21-A7EA-4E35-8857-062CB0EB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17" y="1"/>
            <a:ext cx="10515600" cy="1828800"/>
          </a:xfrm>
        </p:spPr>
        <p:txBody>
          <a:bodyPr>
            <a:noAutofit/>
          </a:bodyPr>
          <a:lstStyle/>
          <a:p>
            <a:r>
              <a:rPr lang="el-GR" sz="44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4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4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ΑΝΑΚΑΛΥΨΗ </a:t>
            </a:r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ΤΟΥ ΚΟΣΜΟΥ</a:t>
            </a:r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Στο τέλος του νηπιαγωγείου το παιδί είναι ικανό να:</a:t>
            </a:r>
            <a:r>
              <a:rPr lang="el-GR" sz="44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l-GR" sz="4400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l-GR" sz="4400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33CA2-E31F-42EA-8B89-F77878D0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144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αναγνωρίζει, να ονομάζει, να περιγράφει, να συγκρίνει, να ταξινομεί γενικά, να ταξινομεί υλικά, αντικείμενα ανάλογα με τις ιδιότητες και τις χρήσεις τους.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ονομάζει τα κύρια μέρη του ανθρώπινου σώματος και τη λειτουργία τους, διαχωρίζοντας τις πέντε αισθήσεις (αφή, όσφρηση, ακοή, γεύση, όραση) και τη λειτουργία τους.</a:t>
            </a:r>
          </a:p>
        </p:txBody>
      </p:sp>
    </p:spTree>
    <p:extLst>
      <p:ext uri="{BB962C8B-B14F-4D97-AF65-F5344CB8AC3E}">
        <p14:creationId xmlns:p14="http://schemas.microsoft.com/office/powerpoint/2010/main" xmlns="" val="2751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Ομάδα Εργασίας</a:t>
            </a:r>
            <a:endParaRPr lang="el-GR" sz="40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Χρύσα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Μόγια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Ιφιγένεια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Μουτσάκη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Φωτεινή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Κινδύνη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Όλγα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Δαλαμπούρα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Lucie Lemaire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99175" y="1728787"/>
          <a:ext cx="3894320" cy="3271229"/>
        </p:xfrm>
        <a:graphic>
          <a:graphicData uri="http://schemas.openxmlformats.org/presentationml/2006/ole">
            <p:oleObj spid="_x0000_s2050" name="Clip" r:id="rId3" imgW="4943880" imgH="4281840" progId="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33669" y="460654"/>
            <a:ext cx="10363200" cy="1470025"/>
          </a:xfrm>
        </p:spPr>
        <p:txBody>
          <a:bodyPr/>
          <a:lstStyle/>
          <a:p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ΑΠΟΚΤΗΣΗ</a:t>
            </a:r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ΣΥΝΕΙΔΗΣΗΣ ΜΑΘΗΤΗ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50587" y="1575881"/>
            <a:ext cx="9961124" cy="4447231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Στο τέλος του νηπιαγωγείου το παιδί είναι ικανό να:</a:t>
            </a:r>
            <a:r>
              <a:rPr lang="el-GR" sz="4400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l-GR" sz="4400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fr-F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σέβεται τους άλλους και τους κανόνες της κοινωνικής ζωής.</a:t>
            </a:r>
            <a:endParaRPr lang="fr-F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αναγνωρίζει τους ενήλικες και το ρόλο τους</a:t>
            </a:r>
            <a:endParaRPr lang="fr-F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εκφράζει ότι μαθαίνει.</a:t>
            </a:r>
            <a:endParaRPr lang="fr-F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94331-BE96-4190-99FC-B1FE43E3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02" y="572956"/>
            <a:ext cx="10515600" cy="1781137"/>
          </a:xfrm>
          <a:effectLst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49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49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b="1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ΑΝΤΙΛΗΨΗ</a:t>
            </a:r>
            <a:r>
              <a:rPr lang="el-GR" sz="36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, ΑΙΣΘΗΣΗ, ΦΑΝΤΑΣΙΑ, ΔΗΜΙΟΥΡΓΙΑ</a:t>
            </a:r>
            <a:r>
              <a:rPr lang="el-GR" sz="49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49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dirty="0" smtClean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Στο τέλος του νηπιαγωγείου το παιδί είναι ικανό να</a:t>
            </a:r>
            <a:r>
              <a:rPr lang="el-GR" sz="4000" dirty="0" smtClean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b="1" dirty="0">
                <a:latin typeface="Arial" pitchFamily="34" charset="0"/>
                <a:cs typeface="Arial" pitchFamily="34" charset="0"/>
              </a:rPr>
              <a:t/>
            </a:r>
            <a:br>
              <a:rPr lang="el-GR" b="1" dirty="0">
                <a:latin typeface="Arial" pitchFamily="34" charset="0"/>
                <a:cs typeface="Arial" pitchFamily="34" charset="0"/>
              </a:rPr>
            </a:b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69BDF-8A06-46DB-BD15-88FA9E80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6397"/>
            <a:ext cx="10515600" cy="3189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παρατηρεί και να γράφει.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γνωρίζει τους στίχους και να είναι σε θέση να  τραγουδά από έξω.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δίνει τις εντυπώσεις του σε διάφορα θέματα (μουσική, ζωγραφική κλπ).</a:t>
            </a:r>
          </a:p>
        </p:txBody>
      </p:sp>
    </p:spTree>
    <p:extLst>
      <p:ext uri="{BB962C8B-B14F-4D97-AF65-F5344CB8AC3E}">
        <p14:creationId xmlns:p14="http://schemas.microsoft.com/office/powerpoint/2010/main" xmlns="" val="183993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>
            <a:extLst>
              <a:ext uri="{FF2B5EF4-FFF2-40B4-BE49-F238E27FC236}">
                <a16:creationId xmlns:a16="http://schemas.microsoft.com/office/drawing/2014/main" xmlns="" id="{ED2447C6-1CA8-4E1E-ABB5-2297E43CE5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8578" y="1099929"/>
            <a:ext cx="4076231" cy="4076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8454A-398C-454E-BF9C-E6721E10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87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el-GR" sz="36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Ν ΣΥΝΤΟΜΙΑ… ΤΟ ΝΗΠΙΑΓΩΓΕΙΟ ΕΧΕΙ ΩΣ ΣΤΟΧΟ:</a:t>
            </a:r>
            <a:r>
              <a:rPr lang="el-GR" sz="49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l-GR" sz="49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l-GR" sz="4900" b="1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901189-34E5-4868-8028-D3DF34B6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9694"/>
            <a:ext cx="10972800" cy="46864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 μάθει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στο νήπιο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την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αυτονομία και</a:t>
            </a:r>
          </a:p>
          <a:p>
            <a:pPr>
              <a:lnSpc>
                <a:spcPct val="100000"/>
              </a:lnSpc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την κοινωνικότητα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 βοηθήσει στη διαμόρφωση της </a:t>
            </a:r>
          </a:p>
          <a:p>
            <a:pPr>
              <a:lnSpc>
                <a:spcPct val="100000"/>
              </a:lnSpc>
              <a:buNone/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προσωπικότητας του νηπίου.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αναπτύξει την πρακτική της γλώσσας.</a:t>
            </a:r>
          </a:p>
          <a:p>
            <a:pPr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προετοιμάσει το παιδί για το</a:t>
            </a:r>
          </a:p>
          <a:p>
            <a:pPr>
              <a:lnSpc>
                <a:spcPct val="100000"/>
              </a:lnSpc>
              <a:buNone/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δημοτικό σχολείο.</a:t>
            </a:r>
          </a:p>
        </p:txBody>
      </p:sp>
    </p:spTree>
    <p:extLst>
      <p:ext uri="{BB962C8B-B14F-4D97-AF65-F5344CB8AC3E}">
        <p14:creationId xmlns:p14="http://schemas.microsoft.com/office/powerpoint/2010/main" xmlns="" val="318630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578EF-416A-4579-8841-842FEAEC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4. ΔΗΜΟΤΙΚΟ ΣΧΟΛΕΙΟ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0B44F7A4-0953-481B-B338-CFDBECB23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2803" y="1600200"/>
            <a:ext cx="76263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87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B20944-BBF6-439E-BA04-5EACC12E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636103"/>
            <a:ext cx="11312422" cy="57249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 φοίτηση στο Δημοτικό είναι 5 χρόνια (από 6 ετών).</a:t>
            </a:r>
          </a:p>
          <a:p>
            <a:pPr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 ίδιος δάσκαλος διδάσκει όλα τα μαθήματα ( και γυμναστική, πληροφορική, ξένη γλώσσα-αγγλικά…). 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Ο δάσκαλος αξιολογείται από τον επιθεωρητή και τον Διευθυντή του σχολείου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Τα βιβλία δεν δίνονται δωρεάν από το κράτος. Τα παιδιά δουλεύουν με σημειώσεις ή δανείζονται βιβλία ή αγοράζουν.</a:t>
            </a:r>
          </a:p>
        </p:txBody>
      </p:sp>
    </p:spTree>
    <p:extLst>
      <p:ext uri="{BB962C8B-B14F-4D97-AF65-F5344CB8AC3E}">
        <p14:creationId xmlns:p14="http://schemas.microsoft.com/office/powerpoint/2010/main" xmlns="" val="427216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38B5F-526E-4644-8D76-CA7FEC4D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0" y="1229473"/>
            <a:ext cx="10217426" cy="499242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Η πρόοδος των μαθητών παρακολουθείται με</a:t>
            </a:r>
            <a:endParaRPr lang="fr-C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το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LIVRET SCOLAIRE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στο οποίο φαίνονται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 ρυθμός μάθησης του μαθητή</a:t>
            </a: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 βαθμός κατάκτησης γνώσεων</a:t>
            </a: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παρατηρήσεις του διδάσκοντα</a:t>
            </a:r>
          </a:p>
          <a:p>
            <a:pPr marL="609600" indent="-609600">
              <a:buNone/>
            </a:pPr>
            <a:endParaRPr lang="fr-C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 βασική επικοινωνία  διδάσκοντα – γονέα </a:t>
            </a:r>
            <a:endParaRPr lang="fr-C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γίνεται καθημερινά με το 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CARNET DE CORRESPONDANCE</a:t>
            </a:r>
            <a:endParaRPr lang="el-G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6C3C937-E931-4B08-9190-8263DD44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015" t="1909" r="18785" b="2453"/>
          <a:stretch/>
        </p:blipFill>
        <p:spPr>
          <a:xfrm>
            <a:off x="8340322" y="1391478"/>
            <a:ext cx="2723951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14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DCDC5-7B50-4C20-B1B1-D6FB83CF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46" y="234992"/>
            <a:ext cx="10972800" cy="1143000"/>
          </a:xfrm>
        </p:spPr>
        <p:txBody>
          <a:bodyPr>
            <a:normAutofit/>
          </a:bodyPr>
          <a:lstStyle/>
          <a:p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ΣΤΗΝ ΤΑΞΗ: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3087A-7181-4E3F-A89D-1BC5824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66" y="1577722"/>
            <a:ext cx="10515600" cy="47111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l-GR" sz="4100" dirty="0">
                <a:latin typeface="Arial" pitchFamily="34" charset="0"/>
                <a:cs typeface="Arial" pitchFamily="34" charset="0"/>
              </a:rPr>
              <a:t>Τα τραπέζια έχουν προσανατολισμό  προς τον δάσκαλο.</a:t>
            </a:r>
          </a:p>
          <a:p>
            <a:pPr>
              <a:lnSpc>
                <a:spcPct val="200000"/>
              </a:lnSpc>
            </a:pPr>
            <a:r>
              <a:rPr lang="fr-CA" sz="41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4100" dirty="0">
                <a:latin typeface="Arial" pitchFamily="34" charset="0"/>
                <a:cs typeface="Arial" pitchFamily="34" charset="0"/>
              </a:rPr>
              <a:t>Η διάταξη αλλάζει όταν</a:t>
            </a:r>
            <a:endParaRPr lang="fr-CA" sz="4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l-GR" sz="41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4100" dirty="0">
                <a:latin typeface="Arial" pitchFamily="34" charset="0"/>
                <a:cs typeface="Arial" pitchFamily="34" charset="0"/>
              </a:rPr>
              <a:t>    </a:t>
            </a:r>
            <a:r>
              <a:rPr lang="el-GR" sz="4100" dirty="0">
                <a:latin typeface="Arial" pitchFamily="34" charset="0"/>
                <a:cs typeface="Arial" pitchFamily="34" charset="0"/>
              </a:rPr>
              <a:t>δουλεύουν ομαδικά.</a:t>
            </a:r>
          </a:p>
          <a:p>
            <a:pPr>
              <a:lnSpc>
                <a:spcPct val="200000"/>
              </a:lnSpc>
            </a:pPr>
            <a:r>
              <a:rPr lang="el-GR" sz="4100" dirty="0">
                <a:latin typeface="Arial" pitchFamily="34" charset="0"/>
                <a:cs typeface="Arial" pitchFamily="34" charset="0"/>
              </a:rPr>
              <a:t> Συχνά συναντάμε την έδρα</a:t>
            </a:r>
            <a:endParaRPr lang="fr-CA" sz="4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l-GR" sz="41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4100" dirty="0">
                <a:latin typeface="Arial" pitchFamily="34" charset="0"/>
                <a:cs typeface="Arial" pitchFamily="34" charset="0"/>
              </a:rPr>
              <a:t>    </a:t>
            </a:r>
            <a:r>
              <a:rPr lang="el-GR" sz="4100" dirty="0">
                <a:latin typeface="Arial" pitchFamily="34" charset="0"/>
                <a:cs typeface="Arial" pitchFamily="34" charset="0"/>
              </a:rPr>
              <a:t>στο πίσω μέρος της τάξης. </a:t>
            </a:r>
          </a:p>
          <a:p>
            <a:pPr>
              <a:lnSpc>
                <a:spcPct val="200000"/>
              </a:lnSpc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Αποτέλεσμα εικόνας για comment est la salle de classe dans l'école franca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647" y="2671026"/>
            <a:ext cx="5535694" cy="371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523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 ΜΑΘΗΜΑΤΩΝ</a:t>
            </a:r>
            <a:endParaRPr lang="el-GR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611780"/>
              </p:ext>
            </p:extLst>
          </p:nvPr>
        </p:nvGraphicFramePr>
        <p:xfrm>
          <a:off x="337929" y="238534"/>
          <a:ext cx="11509515" cy="626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0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0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0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0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580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8656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ΣΧΟΛΙΚΗ ΩΡΑ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ΔΕΥΤΕΡΑ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ΤΡΙΤΗ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ΤΕΤΑΡΤΗ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ΠΕΜΠΤΗ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ΠΑΡΑΣΚΕΥΗ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9860">
                <a:tc>
                  <a:txBody>
                    <a:bodyPr/>
                    <a:lstStyle/>
                    <a:p>
                      <a:r>
                        <a:rPr lang="el-GR" sz="1600" dirty="0"/>
                        <a:t>8:30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Τελετουργία εισόδου</a:t>
                      </a:r>
                    </a:p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Μάθημα Γαλλικών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Μάθημα Γαλλικών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Μαθηματικά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Τελετουργία εισόδου</a:t>
                      </a:r>
                    </a:p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Μάθημα Γαλλικών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Τελετουργία εισόδου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Γαλλικών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477">
                <a:tc>
                  <a:txBody>
                    <a:bodyPr/>
                    <a:lstStyle/>
                    <a:p>
                      <a:r>
                        <a:rPr lang="el-GR" sz="1600" dirty="0"/>
                        <a:t>9:30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Μαθηματικά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Μαθηματικά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Μάθημα Αγγλικών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Μαθηματικά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Καλωσόρισμα Διευθυντή</a:t>
                      </a:r>
                    </a:p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Μαθηματικά</a:t>
                      </a:r>
                      <a:endParaRPr lang="el-GR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r>
                        <a:rPr lang="el-GR" sz="1600" dirty="0"/>
                        <a:t>10:30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Διάλειμμα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Χορωδία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Διάλειμμα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Αγγλικών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Διάλειμμα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Καλωσόρισμα Διευθυντή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Διάλειμμα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Γαλλικών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Διάλειμμα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Μαθηματικά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360">
                <a:tc>
                  <a:txBody>
                    <a:bodyPr/>
                    <a:lstStyle/>
                    <a:p>
                      <a:r>
                        <a:rPr lang="el-GR" sz="1600" dirty="0"/>
                        <a:t>11:30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Ελληνικών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Καλωσόρισμα Διευθυντή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Μάθημα </a:t>
                      </a:r>
                      <a:r>
                        <a:rPr lang="fr-CA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Γαλλικών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Γαλλικών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Ανακαλύπτω τον κόσμο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Ανακαλύπτω τον κόσμο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Μαθηματικά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Γαλλικών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53">
                <a:tc>
                  <a:txBody>
                    <a:bodyPr/>
                    <a:lstStyle/>
                    <a:p>
                      <a:r>
                        <a:rPr lang="el-GR" sz="1600" dirty="0"/>
                        <a:t>12:30 – 13.30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Γεύμα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Γεύμα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Γεύμα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Γεύμα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Γεύμα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r>
                        <a:rPr lang="el-GR" sz="1600" dirty="0"/>
                        <a:t>14:30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Ελληνικών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Μάθημα Ελληνικών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latin typeface="Calibri"/>
                          <a:ea typeface="Calibri"/>
                          <a:cs typeface="Times New Roman"/>
                        </a:rPr>
                        <a:t>Μάθημα Ελληνικών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Καλλιτεχνικά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Ελληνικών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Μάθημα Ελληνικών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181">
                <a:tc>
                  <a:txBody>
                    <a:bodyPr/>
                    <a:lstStyle/>
                    <a:p>
                      <a:r>
                        <a:rPr lang="el-GR" sz="1600" dirty="0"/>
                        <a:t>15:30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Τελετουργία εξόδου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Τελετουργία εξόδου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Τελετουργία εξόδου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Τελετουργία εξόδου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Τελετουργία εξόδου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32458" y="704017"/>
            <a:ext cx="10363200" cy="1470025"/>
          </a:xfrm>
        </p:spPr>
        <p:txBody>
          <a:bodyPr/>
          <a:lstStyle/>
          <a:p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ΔΕΞΙΟΤΗΤΕΣ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54486" y="2055959"/>
            <a:ext cx="8534400" cy="3631096"/>
          </a:xfrm>
        </p:spPr>
        <p:txBody>
          <a:bodyPr/>
          <a:lstStyle/>
          <a:p>
            <a:endParaRPr lang="el-GR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ΓΛΩΣΣΙΚΕΣ</a:t>
            </a:r>
          </a:p>
          <a:p>
            <a:pPr>
              <a:buFont typeface="Arial" pitchFamily="34" charset="0"/>
              <a:buChar char="•"/>
            </a:pPr>
            <a:r>
              <a:rPr lang="el-GR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ΓΝΩΣΤΙΚΕΣ </a:t>
            </a:r>
          </a:p>
          <a:p>
            <a:pPr>
              <a:buFont typeface="Arial" pitchFamily="34" charset="0"/>
              <a:buChar char="•"/>
            </a:pPr>
            <a:r>
              <a:rPr lang="el-GR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ΕΓΚΑΡΣΙΕΣ </a:t>
            </a:r>
          </a:p>
          <a:p>
            <a:pPr>
              <a:buFont typeface="Arial" pitchFamily="34" charset="0"/>
              <a:buChar char="•"/>
            </a:pPr>
            <a:endParaRPr lang="el-GR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739505" y="1614994"/>
          <a:ext cx="3246010" cy="4065959"/>
        </p:xfrm>
        <a:graphic>
          <a:graphicData uri="http://schemas.openxmlformats.org/presentationml/2006/ole">
            <p:oleObj spid="_x0000_s6146" name="Clip" r:id="rId3" imgW="1401480" imgH="182484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EEC5E-42FA-45A1-9282-2915F575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ΠΕΡΙΕΧΟΜΕΝΑ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504BB-F5EC-4742-8100-DA3E4F492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395206"/>
            <a:ext cx="11880574" cy="5462794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ΝΟΜΟΣ ΤΟΥ </a:t>
            </a:r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JULES </a:t>
            </a: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FERRY</a:t>
            </a: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 ΟΙ ΤΡΕΙΣ ΒΑΘΜΙΔΕΣ</a:t>
            </a:r>
            <a:endParaRPr lang="fr-CA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2.1.</a:t>
            </a:r>
            <a:r>
              <a:rPr lang="fr-C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ΟΡΓΑΝΩΣΗ ΣΕ ΚΥΚΛΟΥΣ</a:t>
            </a: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ΝΗΠΙΑΓΩΓΕΙΟ                             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endParaRPr lang="el-G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4.1.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ΤΑΞΗ</a:t>
            </a:r>
            <a:endParaRPr lang="el-G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4.2.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ΠΡΟΓΡΑΜΜΑ    </a:t>
            </a:r>
            <a:endParaRPr lang="el-G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4.3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ΔΕΞΙΟΤΗΤΕΣ</a:t>
            </a:r>
            <a:endParaRPr lang="fr-C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v"/>
            </a:pPr>
            <a:endParaRPr lang="el-G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0" lvl="0" indent="0">
              <a:lnSpc>
                <a:spcPct val="16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4.  ΔΗΜΟΤΙΚΟ</a:t>
            </a:r>
          </a:p>
          <a:p>
            <a:pPr marL="0" lvl="0" indent="0">
              <a:lnSpc>
                <a:spcPct val="16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4.1. ΤΑΞΗ</a:t>
            </a:r>
          </a:p>
          <a:p>
            <a:pPr marL="0" lvl="0" indent="0">
              <a:lnSpc>
                <a:spcPct val="16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4.2.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ΠΡΟΓΡΑΜΜΑ</a:t>
            </a:r>
          </a:p>
          <a:p>
            <a:pPr marL="0" lvl="0" indent="0">
              <a:lnSpc>
                <a:spcPct val="16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4.3.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ΔΕΞΙΟΤΗΤΕΣ</a:t>
            </a: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5. 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ΑΛΛΟΙ ΧΩΡΟΙ  (καντίνα,     </a:t>
            </a: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γυμναστήριο, βιβλιοθήκη)</a:t>
            </a:r>
            <a:endParaRPr lang="el-G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srgbClr val="9CB084"/>
              </a:buClr>
              <a:buSzPct val="65000"/>
              <a:buFont typeface="Wingdings" pitchFamily="2" charset="2"/>
              <a:buChar char="v"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l-G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 ΣΧΟΛΙΚΕΣ 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ΔΙΑΚΟΠΕΣ</a:t>
            </a:r>
            <a:endParaRPr lang="fr-CA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60000"/>
              </a:lnSpc>
              <a:spcBef>
                <a:spcPct val="20000"/>
              </a:spcBef>
              <a:buClr>
                <a:srgbClr val="9CB084"/>
              </a:buClr>
              <a:buSzPct val="65000"/>
              <a:buFont typeface="Wingdings" pitchFamily="2" charset="2"/>
              <a:buChar char="v"/>
            </a:pP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  </a:t>
            </a:r>
            <a:r>
              <a:rPr lang="fr-C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l-G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ΠΙΜΟΡΦΩΣΗ ΕΚΠΑΙΔΕΥΤΙΚΩΝ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272018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C6868-C0EA-44EF-82FA-230E8043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ΓΛΩΣΣΙΚΕΣ  ΔΕΞΙΟΤΗΤΕΣ </a:t>
            </a:r>
            <a:r>
              <a:rPr lang="en-GB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44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l-GR" sz="4400" b="1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18189D-8C54-4E0D-B328-31FF2CC50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5" y="1252330"/>
            <a:ext cx="9264711" cy="5437262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l-GR" dirty="0">
                <a:solidFill>
                  <a:schemeClr val="tx1"/>
                </a:solidFill>
                <a:latin typeface="Arial" charset="0"/>
              </a:rPr>
              <a:t>ανάγνωση</a:t>
            </a:r>
          </a:p>
          <a:p>
            <a:pPr marL="533400" indent="-533400">
              <a:lnSpc>
                <a:spcPct val="90000"/>
              </a:lnSpc>
            </a:pPr>
            <a:r>
              <a:rPr lang="el-GR" dirty="0">
                <a:solidFill>
                  <a:schemeClr val="tx1"/>
                </a:solidFill>
                <a:latin typeface="Arial" charset="0"/>
              </a:rPr>
              <a:t>γραφή</a:t>
            </a:r>
            <a:r>
              <a:rPr lang="fr-CA" dirty="0">
                <a:solidFill>
                  <a:schemeClr val="tx1"/>
                </a:solidFill>
                <a:latin typeface="Arial" charset="0"/>
              </a:rPr>
              <a:t> </a:t>
            </a: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l-GR" dirty="0">
                <a:solidFill>
                  <a:schemeClr val="tx1"/>
                </a:solidFill>
                <a:latin typeface="Arial" charset="0"/>
              </a:rPr>
              <a:t>Λεξιλόγιο</a:t>
            </a:r>
          </a:p>
          <a:p>
            <a:pPr marL="533400" indent="-533400">
              <a:lnSpc>
                <a:spcPct val="90000"/>
              </a:lnSpc>
            </a:pPr>
            <a:r>
              <a:rPr lang="el-GR" dirty="0" smtClean="0">
                <a:solidFill>
                  <a:schemeClr val="tx1"/>
                </a:solidFill>
                <a:latin typeface="Arial" charset="0"/>
              </a:rPr>
              <a:t>Γραμματική                                 </a:t>
            </a: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l-GR" dirty="0">
                <a:solidFill>
                  <a:schemeClr val="tx1"/>
                </a:solidFill>
                <a:latin typeface="Arial" charset="0"/>
              </a:rPr>
              <a:t>Ορθογραφία </a:t>
            </a:r>
          </a:p>
          <a:p>
            <a:pPr marL="533400" indent="-533400">
              <a:lnSpc>
                <a:spcPct val="90000"/>
              </a:lnSpc>
            </a:pP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l-GR" dirty="0">
                <a:solidFill>
                  <a:schemeClr val="tx1"/>
                </a:solidFill>
                <a:latin typeface="Arial" charset="0"/>
              </a:rPr>
              <a:t>προφορική κατανόηση και παραγωγή γλώσσας</a:t>
            </a:r>
          </a:p>
          <a:p>
            <a:pPr marL="533400" indent="-533400">
              <a:lnSpc>
                <a:spcPct val="90000"/>
              </a:lnSpc>
            </a:pPr>
            <a:r>
              <a:rPr lang="el-GR" dirty="0">
                <a:solidFill>
                  <a:schemeClr val="tx1"/>
                </a:solidFill>
                <a:latin typeface="Arial" charset="0"/>
              </a:rPr>
              <a:t>γραπτή κατανόηση και παραγωγή γλώσσας</a:t>
            </a:r>
          </a:p>
          <a:p>
            <a:pPr marL="533400" indent="-533400">
              <a:lnSpc>
                <a:spcPct val="90000"/>
              </a:lnSpc>
            </a:pP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endParaRPr lang="fr-CA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</a:pP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l-GR" dirty="0">
              <a:solidFill>
                <a:schemeClr val="tx1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fr-CA" dirty="0">
              <a:solidFill>
                <a:schemeClr val="tx1"/>
              </a:solidFill>
              <a:latin typeface="Arial" charset="0"/>
            </a:endParaRPr>
          </a:p>
          <a:p>
            <a:pPr marL="742950" lvl="0" indent="-7429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endParaRPr lang="el-GR" sz="3200" dirty="0">
              <a:solidFill>
                <a:schemeClr val="tx1"/>
              </a:solidFill>
            </a:endParaRPr>
          </a:p>
        </p:txBody>
      </p:sp>
      <p:graphicFrame>
        <p:nvGraphicFramePr>
          <p:cNvPr id="4103" name="Object 1028"/>
          <p:cNvGraphicFramePr>
            <a:graphicFrameLocks noChangeAspect="1"/>
          </p:cNvGraphicFramePr>
          <p:nvPr/>
        </p:nvGraphicFramePr>
        <p:xfrm>
          <a:off x="6047531" y="1828564"/>
          <a:ext cx="3773106" cy="2471062"/>
        </p:xfrm>
        <a:graphic>
          <a:graphicData uri="http://schemas.openxmlformats.org/presentationml/2006/ole">
            <p:oleObj spid="_x0000_s4103" name="Clip" r:id="rId3" imgW="4596120" imgH="2605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37364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15009" y="420897"/>
            <a:ext cx="10363200" cy="1470025"/>
          </a:xfrm>
        </p:spPr>
        <p:txBody>
          <a:bodyPr/>
          <a:lstStyle/>
          <a:p>
            <a:r>
              <a:rPr lang="el-GR" sz="40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ΓΝΩΣΤΙΚΕΣ ΔΕΞΙΟΤΗΤΕΣ (</a:t>
            </a:r>
            <a:r>
              <a:rPr lang="fr-CA" sz="40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disciplinaires)</a:t>
            </a:r>
            <a:r>
              <a:rPr lang="el-GR" sz="40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97515" y="1381328"/>
            <a:ext cx="8534400" cy="4894781"/>
          </a:xfrm>
        </p:spPr>
        <p:txBody>
          <a:bodyPr>
            <a:noAutofit/>
          </a:bodyPr>
          <a:lstStyle/>
          <a:p>
            <a:pPr marL="609600" indent="-609600"/>
            <a:endParaRPr lang="fr-C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Μαθηματικά</a:t>
            </a: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Επιστήμες και τεχνολογία</a:t>
            </a: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Ιστορία</a:t>
            </a: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Γεωγραφία </a:t>
            </a:r>
            <a:endParaRPr lang="fr-CA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Πολιτική αγωγή</a:t>
            </a: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Αισθητική και μουσική αγωγή</a:t>
            </a:r>
            <a:r>
              <a:rPr lang="fr-C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Σωματική αγωγή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D8E88-3174-4962-A830-836611BB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97298"/>
            <a:ext cx="10008637" cy="1400530"/>
          </a:xfrm>
        </p:spPr>
        <p:txBody>
          <a:bodyPr>
            <a:noAutofit/>
          </a:bodyPr>
          <a:lstStyle/>
          <a:p>
            <a:r>
              <a:rPr lang="el-GR" sz="3200" b="1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Στο τέλος του δημοτικου το παιδί είναι ικανό να: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C168DC-D5D6-42AF-B67F-0E9E8B65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" y="1580325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</a:t>
            </a:r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γνωρίζει</a:t>
            </a:r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π</a:t>
            </a:r>
            <a:r>
              <a:rPr lang="en-GB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ροσω</a:t>
            </a:r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πικότητες και σημαντικά μνημεία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χρονολογεί σημαντικά ιστορικά γεγονότα.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γνωρίζει το κατάλληλο λεξιλόγιο που σχετίζεται με μία συγκεκριμένη ιστορική εποχή (π.χ Μεσαίωνας).</a:t>
            </a:r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γνωρίζει πόλεις, ποτάμια κλπ.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Να </a:t>
            </a:r>
            <a:r>
              <a:rPr lang="en-GB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έχ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ει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σοιχειώδες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γνώσεις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πολιτισμού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γνωρίζει φυσικά και τεχνικά συστήματα.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121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54157" y="437322"/>
            <a:ext cx="10402956" cy="1032703"/>
          </a:xfrm>
        </p:spPr>
        <p:txBody>
          <a:bodyPr>
            <a:normAutofit fontScale="90000"/>
          </a:bodyPr>
          <a:lstStyle/>
          <a:p>
            <a:r>
              <a:rPr lang="el-GR" sz="4000" b="1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ΕΓΚΑΡΣΙΕΣ ΔΕΞΙΟΤΗΤΕΣ</a:t>
            </a:r>
            <a:br>
              <a:rPr lang="el-GR" sz="4000" b="1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l-GR" sz="4000" b="1" cap="none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9530" y="1311965"/>
            <a:ext cx="8534400" cy="5029199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CA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</a:pPr>
            <a:r>
              <a:rPr lang="el-G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Αυτονομία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</a:pPr>
            <a:r>
              <a:rPr lang="el-G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Ερευνητικό πνεύμα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l-G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</a:pPr>
            <a:r>
              <a:rPr lang="el-G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Μέθοδοι εργασίας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</a:pPr>
            <a:r>
              <a:rPr lang="el-G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Διαχείριση της πληροφορίας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l">
              <a:lnSpc>
                <a:spcPct val="90000"/>
              </a:lnSpc>
              <a:buFont typeface="Arial" pitchFamily="34" charset="0"/>
              <a:buChar char="•"/>
            </a:pPr>
            <a:r>
              <a:rPr lang="el-GR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Εννοιες</a:t>
            </a:r>
            <a:r>
              <a:rPr lang="el-G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χώρου και χρόνου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CA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endParaRPr lang="fr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CA" sz="4000" dirty="0">
                <a:latin typeface="Arial" pitchFamily="34" charset="0"/>
                <a:cs typeface="Arial" pitchFamily="34" charset="0"/>
              </a:rPr>
              <a:t> 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BBC2A-BC3C-4972-86B6-7FAD0B96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162" y="389106"/>
            <a:ext cx="10479842" cy="61284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l-GR" sz="128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l-GR" sz="12800" b="1" dirty="0" smtClean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Στο </a:t>
            </a:r>
            <a:r>
              <a:rPr lang="el-GR" sz="128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τέλος του </a:t>
            </a:r>
            <a:r>
              <a:rPr lang="el-GR" sz="12800" b="1" dirty="0" smtClean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Δημοτικού </a:t>
            </a:r>
            <a:r>
              <a:rPr lang="el-GR" sz="12800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το παιδί είναι ικανό να: </a:t>
            </a:r>
            <a:endParaRPr lang="el-GR" sz="12800" b="1" dirty="0" smtClean="0">
              <a:ln w="6350">
                <a:noFill/>
              </a:ln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el-GR" sz="12800" b="1" dirty="0">
              <a:ln w="6350">
                <a:noFill/>
              </a:ln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l-G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χρησιμοποιεί μεθόδους και εργαλεία για να μαθαίνει</a:t>
            </a:r>
            <a:r>
              <a:rPr lang="en-US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1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l-G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ερμηνεύει και να αναλύει  πληροφορίες για να κατανοήσει μία κατάσταση.</a:t>
            </a:r>
          </a:p>
          <a:p>
            <a:pPr>
              <a:lnSpc>
                <a:spcPct val="170000"/>
              </a:lnSpc>
            </a:pPr>
            <a:r>
              <a:rPr lang="el-G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αναγνωρίζει και να χρησιμοποιει στοιχεία γύρω από ένα κείμενο (τον συγγραφέα,την ημερομηνία,τον τίτλο).</a:t>
            </a:r>
          </a:p>
          <a:p>
            <a:pPr>
              <a:lnSpc>
                <a:spcPct val="170000"/>
              </a:lnSpc>
            </a:pPr>
            <a:r>
              <a:rPr lang="el-GR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να διαμορφώσει το προφίλ του Ευρωπαίου πολίτη.</a:t>
            </a:r>
          </a:p>
          <a:p>
            <a:pPr>
              <a:lnSpc>
                <a:spcPct val="170000"/>
              </a:lnSpc>
              <a:buNone/>
            </a:pPr>
            <a:endParaRPr lang="el-GR" sz="11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440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62E5C-A65A-4574-9EA2-67A3755D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5.</a:t>
            </a:r>
            <a:r>
              <a:rPr lang="fr-CA" b="1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l-GR" b="1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ΑΛΛΟΙ ΧΩΡΟΙ </a:t>
            </a:r>
            <a:br>
              <a:rPr lang="el-GR" b="1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l-GR" sz="4000" b="1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ΚΑΝΤΙΝΑ-ΕΣΤΙΑΤΟΡΙΟ</a:t>
            </a:r>
            <a:endParaRPr lang="el-GR" sz="4000" b="1" cap="none" dirty="0">
              <a:ln w="6350">
                <a:noFill/>
              </a:ln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F2876-CDCD-4D1C-835B-3F6CE252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6"/>
            <a:ext cx="9559047" cy="4525963"/>
          </a:xfrm>
        </p:spPr>
        <p:txBody>
          <a:bodyPr>
            <a:normAutofit fontScale="92500" lnSpcReduction="10000"/>
          </a:bodyPr>
          <a:lstStyle/>
          <a:p>
            <a:pPr defTabSz="457200"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12.00-13.30 </a:t>
            </a:r>
            <a:r>
              <a:rPr lang="fr-C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Μεγάλο διάλειμμα - ΓΕΥΜΑ</a:t>
            </a:r>
          </a:p>
          <a:p>
            <a:pPr defTabSz="457200"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Λίγα παιδιά τρώνε στο σπίτι.</a:t>
            </a:r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γονείς πληρώνουν την καντίνα κάθε 3 μήνες.</a:t>
            </a:r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Τα παιδιά γνωρίζουν το προσωπικό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της καντίνας (τον μάγειρα,τους </a:t>
            </a:r>
          </a:p>
          <a:p>
            <a:pPr marL="0" indent="0" defTabSz="457200">
              <a:lnSpc>
                <a:spcPct val="150000"/>
              </a:lnSpc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σερβιτόρους).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17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xmlns="" id="{2F78C911-E986-4AB4-8822-AA6DCC2FDB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69651"/>
            <a:ext cx="10252953" cy="63197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7C799-1E3E-482F-AD28-8D1FFA37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4" y="1149133"/>
            <a:ext cx="10972800" cy="5152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Κάθε σχολείο έχει το δικό του γυμναστήριο με όλο τον εξοπλισμό.</a:t>
            </a:r>
          </a:p>
          <a:p>
            <a:pPr>
              <a:lnSpc>
                <a:spcPct val="100000"/>
              </a:lnSpc>
            </a:pP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Τα κύρια αθλήματα </a:t>
            </a:r>
            <a:r>
              <a:rPr lang="fr-C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μπάσκετ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αναρρίχηση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00000"/>
              </a:lnSpc>
              <a:buNone/>
            </a:pP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βόλεϊ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Μερικές φορές υπάρχει  </a:t>
            </a:r>
          </a:p>
          <a:p>
            <a:pPr>
              <a:lnSpc>
                <a:spcPct val="100000"/>
              </a:lnSpc>
              <a:buNone/>
            </a:pP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πισίνα στο γυμναστήριο.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176A0232-852E-476F-9E21-0C86A9D8E1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6574" y="2087217"/>
            <a:ext cx="5406887" cy="445273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4046706" y="291830"/>
            <a:ext cx="4332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/>
              <a:t>ΓΥΜΝΑΣΤΗΡΙΟ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xmlns="" val="2978660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9E8F3-4B05-422A-9462-12377FBE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24" y="969805"/>
            <a:ext cx="110490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Στην βιβλιοθήκη οργανώνονται πολλές δραστηριότητες.</a:t>
            </a:r>
          </a:p>
          <a:p>
            <a:pPr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Τα παιδιά μπορούν να </a:t>
            </a:r>
          </a:p>
          <a:p>
            <a:pPr>
              <a:lnSpc>
                <a:spcPct val="150000"/>
              </a:lnSpc>
              <a:buNone/>
            </a:pPr>
            <a:r>
              <a:rPr lang="el-G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δανειστούν  βιβλία, cd, </a:t>
            </a:r>
            <a:r>
              <a:rPr lang="el-GR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dvd</a:t>
            </a:r>
            <a:r>
              <a:rPr lang="el-G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 βιβλιοθήκη είναι ανοιχτή </a:t>
            </a:r>
          </a:p>
          <a:p>
            <a:pPr>
              <a:lnSpc>
                <a:spcPct val="150000"/>
              </a:lnSpc>
              <a:buNone/>
            </a:pPr>
            <a:r>
              <a:rPr lang="el-GR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στα διαλ</a:t>
            </a:r>
            <a:r>
              <a:rPr lang="el-GR" sz="35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είματα.</a:t>
            </a:r>
            <a:endParaRPr lang="el-GR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D6E1B48E-8BB7-46CA-AB33-52EF03342B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5898" y="1840389"/>
            <a:ext cx="5330758" cy="432694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99234" y="291830"/>
            <a:ext cx="4780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/>
              <a:t>ΒΙΒΛΙΟΘΗΚΗ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xmlns="" val="2054551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546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ΣΧΟΛΙΚΕΣ ΔΙΑΚΟΠΕΣ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Επιστροφή στο σχολείο αρχές ΣΕΠΤΕΜΒΡΙΟΥ</a:t>
            </a:r>
            <a:endParaRPr lang="fr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Αγίων Πάντων</a:t>
            </a:r>
            <a:r>
              <a:rPr lang="fr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εβδομάδα Νοεμβρίου)</a:t>
            </a:r>
            <a:endParaRPr lang="fr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Χριστουγέννων</a:t>
            </a:r>
            <a:r>
              <a:rPr lang="fr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εβδομάδες  Δεκέμβριο-Ιανουάριο)</a:t>
            </a:r>
            <a:endParaRPr lang="fr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Χειμερινές διακοπές</a:t>
            </a:r>
            <a:r>
              <a:rPr lang="fr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εβδομάδες Φεβρουαρίου</a:t>
            </a:r>
            <a:r>
              <a:rPr lang="fr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Ανοιξιάτικες διακοπές - Πάσχα (2 εβδομάδες Απριλίου)</a:t>
            </a:r>
            <a:r>
              <a:rPr lang="fr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Καλοκαιρινές διακοπές </a:t>
            </a:r>
            <a:r>
              <a:rPr lang="fr-C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μήνες </a:t>
            </a:r>
            <a:r>
              <a:rPr lang="el-G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Ιούλιο+Αύγουστο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Program Files\Common Files\Microsoft Shared\Clipart\cagcat50\so0103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3897" y="363166"/>
            <a:ext cx="2049293" cy="183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432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1064E3-18A2-4095-AC54-73E42C70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428384" cy="1143000"/>
          </a:xfrm>
        </p:spPr>
        <p:txBody>
          <a:bodyPr>
            <a:normAutofit/>
          </a:bodyPr>
          <a:lstStyle/>
          <a:p>
            <a:r>
              <a:rPr lang="el-GR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l-GR" sz="40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ΝΟ</a:t>
            </a:r>
            <a:r>
              <a:rPr lang="fr-CA" sz="40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</a:t>
            </a:r>
            <a:r>
              <a:rPr lang="el-GR" sz="4000" b="1" dirty="0" smtClean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 </a:t>
            </a:r>
            <a:r>
              <a:rPr lang="fr-FR" sz="40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JULES FERRY</a:t>
            </a:r>
            <a:r>
              <a:rPr lang="el-GR" sz="4000" b="1" dirty="0">
                <a:ln w="6350">
                  <a:noFill/>
                </a:ln>
                <a:solidFill>
                  <a:prstClr val="black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(1881)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0A87E6-E6A0-4EBB-8E1A-76956726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-283464">
              <a:lnSpc>
                <a:spcPct val="150000"/>
              </a:lnSpc>
              <a:spcBef>
                <a:spcPts val="1000"/>
              </a:spcBef>
              <a:buClr>
                <a:prstClr val="white"/>
              </a:buClr>
              <a:buSzPct val="80000"/>
              <a:buFont typeface="Wingdings" pitchFamily="2" charset="2"/>
              <a:buChar char="Ø"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 σχολείο είναι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l-G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15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Δωρεάν</a:t>
            </a:r>
            <a:endParaRPr lang="el-G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15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Υποχρεωτικό</a:t>
            </a:r>
            <a:r>
              <a:rPr lang="fr-CA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(6-16 </a:t>
            </a: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ετών)</a:t>
            </a:r>
          </a:p>
          <a:p>
            <a:pPr marL="548640" indent="-411480">
              <a:lnSpc>
                <a:spcPct val="15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Λαϊκό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δεν υπάρχει θρησκεία στο σχολείο.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D5D733-673A-49AA-8B68-15CF5655CC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496" y="733280"/>
            <a:ext cx="3505504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54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9CDC1-9A6B-4C53-ADB5-08813499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l-GR" sz="3600" b="1" cap="none" dirty="0" smtClean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7. </a:t>
            </a:r>
            <a:r>
              <a:rPr lang="el-GR" sz="3600" b="1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ΕΠΙΜΟΡΦΩΣΗ ΕΚΠΑΙΔΕΥΤΙΚΩΝ-ΣΠΟΥΔΕΣ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08C0E-D41E-4804-9F78-B8784396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52" y="874644"/>
            <a:ext cx="10522527" cy="59833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 Professeur des écoles » 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κοινή εκπαίδευση για δάσκαλο </a:t>
            </a:r>
            <a:r>
              <a:rPr lang="el-G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και 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νηπιαγωγό. 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απολυτήριο Λυκείου (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BAC)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εισαγωγή στο Πανεπιστήμιο.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l-G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icence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(3 χρόνια σπουδών)σε οποιαδήποτε σχολή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(βιολογία, φιλολογία, μαθηματικά,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σύγχρονη λογοτεχνία</a:t>
            </a: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fr-C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l-G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aster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 χρόνια σπουδών)MELF (Επαγγελμάτων Εκπαίδευσης και Επιμόρφωσης).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Διαγωνισμός ESPE (όπως η Πανελλήνιες). </a:t>
            </a:r>
            <a:endParaRPr lang="fr-C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C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Program Files\Common Files\Microsoft Shared\Clipart\cagcat50\pe0316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5234" y="4580106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2163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97668" y="0"/>
            <a:ext cx="10363200" cy="1470025"/>
          </a:xfrm>
        </p:spPr>
        <p:txBody>
          <a:bodyPr/>
          <a:lstStyle/>
          <a:p>
            <a:r>
              <a:rPr lang="el-GR" dirty="0" smtClean="0"/>
              <a:t>Διαφορές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03898" y="1439693"/>
            <a:ext cx="8534400" cy="4863829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5 τάξεις Δημοτικού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3ετεις κύκλοι σπουδών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Κοινός δάσκαλος-νηπιαγωγός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Ίδιος δάσκαλος για όλα τα μαθήματα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</a:t>
            </a:r>
            <a:r>
              <a:rPr lang="el-GR" sz="2800" smtClean="0">
                <a:solidFill>
                  <a:schemeClr val="tx1"/>
                </a:solidFill>
              </a:rPr>
              <a:t>Αξιολόγηση εκπαιδευτικού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Όχι βιβλία δωρεάν στους μαθητές 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Συνεχόμενα μαθήματα (όχι πολλά διαλλείματα)</a:t>
            </a: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  Όχι εξετάσεις για εισαγωγή στο Παν/</a:t>
            </a:r>
            <a:r>
              <a:rPr lang="el-GR" sz="2800" dirty="0" err="1" smtClean="0">
                <a:solidFill>
                  <a:schemeClr val="tx1"/>
                </a:solidFill>
              </a:rPr>
              <a:t>μιο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473C8-61A8-4E24-896D-A9A84DC1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cap="none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ΒΙΒΛΙΟΓΡΑΦΙΑ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C1691-8C52-4CAA-8C1F-ED9E3C8F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https://media.education.gouv.fr/file/88//20889.pdf 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https://95.snuipp.fr/neovo/spip.php?artice80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https://www.devenirenseignant.gouv.fr/cid98887/etre-professeur-college.html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https://fr.wikipedia.org/wiki/Jules_ferry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WINDOWS\Application Data\Microsoft\Media Catalog\Downloaded Clips\cl71\j02835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7813" y="4383768"/>
            <a:ext cx="2373549" cy="223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2720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4792" y="5111885"/>
            <a:ext cx="9202366" cy="566738"/>
          </a:xfrm>
        </p:spPr>
        <p:txBody>
          <a:bodyPr>
            <a:noAutofit/>
          </a:bodyPr>
          <a:lstStyle/>
          <a:p>
            <a:r>
              <a:rPr lang="fr-CA" sz="4400" dirty="0" smtClean="0"/>
              <a:t>MERCI DE VOTRE ATTENTION !!!</a:t>
            </a:r>
            <a:endParaRPr lang="el-GR" sz="44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type="pic" idx="1"/>
          </p:nvPr>
        </p:nvGraphicFramePr>
        <p:xfrm>
          <a:off x="3604215" y="475303"/>
          <a:ext cx="4489197" cy="3935181"/>
        </p:xfrm>
        <a:graphic>
          <a:graphicData uri="http://schemas.openxmlformats.org/presentationml/2006/ole">
            <p:oleObj spid="_x0000_s1026" name="Clip" r:id="rId3" imgW="2122920" imgH="186048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xmlns="" id="{601399EF-37E7-4AD8-BA1A-FBD4C6D68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0448718"/>
              </p:ext>
            </p:extLst>
          </p:nvPr>
        </p:nvGraphicFramePr>
        <p:xfrm>
          <a:off x="318051" y="688669"/>
          <a:ext cx="11231219" cy="6119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6245">
                  <a:extLst>
                    <a:ext uri="{9D8B030D-6E8A-4147-A177-3AD203B41FA5}">
                      <a16:colId xmlns:a16="http://schemas.microsoft.com/office/drawing/2014/main" xmlns="" val="4087938911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xmlns="" val="2358293051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xmlns="" val="272455395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xmlns="" val="2398376433"/>
                    </a:ext>
                  </a:extLst>
                </a:gridCol>
                <a:gridCol w="1871870">
                  <a:extLst>
                    <a:ext uri="{9D8B030D-6E8A-4147-A177-3AD203B41FA5}">
                      <a16:colId xmlns:a16="http://schemas.microsoft.com/office/drawing/2014/main" xmlns="" val="919936487"/>
                    </a:ext>
                  </a:extLst>
                </a:gridCol>
                <a:gridCol w="1871870">
                  <a:extLst>
                    <a:ext uri="{9D8B030D-6E8A-4147-A177-3AD203B41FA5}">
                      <a16:colId xmlns:a16="http://schemas.microsoft.com/office/drawing/2014/main" xmlns="" val="185200950"/>
                    </a:ext>
                  </a:extLst>
                </a:gridCol>
              </a:tblGrid>
              <a:tr h="0">
                <a:tc rowSpan="8"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8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8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l-GR" sz="2800" b="1" dirty="0" err="1">
                          <a:solidFill>
                            <a:srgbClr val="002060"/>
                          </a:solidFill>
                        </a:rPr>
                        <a:t>Πρωτο</a:t>
                      </a:r>
                      <a:r>
                        <a:rPr lang="el-GR" sz="28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l-GR" sz="2800" b="1" dirty="0" err="1">
                          <a:solidFill>
                            <a:srgbClr val="002060"/>
                          </a:solidFill>
                        </a:rPr>
                        <a:t>βάθμια</a:t>
                      </a:r>
                      <a:endParaRPr lang="el-GR" sz="28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l-GR" sz="2800" b="1" dirty="0">
                          <a:solidFill>
                            <a:srgbClr val="002060"/>
                          </a:solidFill>
                        </a:rPr>
                        <a:t> Εκπαίδευση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rgbClr val="002060"/>
                          </a:solidFill>
                        </a:rPr>
                        <a:t>Δημοτικό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5</a:t>
                      </a:r>
                      <a:r>
                        <a:rPr lang="el-GR" sz="2400" b="1" baseline="30000" dirty="0"/>
                        <a:t>η</a:t>
                      </a:r>
                      <a:r>
                        <a:rPr lang="el-GR" sz="2400" b="1" dirty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l-GR" sz="2400" b="1" baseline="30000" dirty="0">
                          <a:solidFill>
                            <a:srgbClr val="002060"/>
                          </a:solidFill>
                        </a:rPr>
                        <a:t>ος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 κύκλος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10 -11 </a:t>
                      </a:r>
                      <a:r>
                        <a:rPr lang="el-GR" sz="2000" b="1" dirty="0"/>
                        <a:t>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l-GR" sz="2300" b="1" dirty="0">
                          <a:solidFill>
                            <a:srgbClr val="002060"/>
                          </a:solidFill>
                        </a:rPr>
                        <a:t>Δεν υπάρχει αξιολόγηση στο τέλος του </a:t>
                      </a:r>
                      <a:r>
                        <a:rPr lang="el-GR" sz="2300" b="1" dirty="0" smtClean="0">
                          <a:solidFill>
                            <a:srgbClr val="002060"/>
                          </a:solidFill>
                        </a:rPr>
                        <a:t>Δημοτικού Σχολείου</a:t>
                      </a:r>
                      <a:r>
                        <a:rPr lang="en-US" sz="2300" b="1" dirty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l-GR" sz="2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6115988"/>
                  </a:ext>
                </a:extLst>
              </a:tr>
              <a:tr h="64046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l-GR" sz="2400" b="1" baseline="30000" dirty="0">
                          <a:solidFill>
                            <a:srgbClr val="002060"/>
                          </a:solidFill>
                        </a:rPr>
                        <a:t>η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9 – 10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453662"/>
                  </a:ext>
                </a:extLst>
              </a:tr>
              <a:tr h="64046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l-GR" sz="2400" b="1" baseline="30000" dirty="0">
                          <a:solidFill>
                            <a:srgbClr val="002060"/>
                          </a:solidFill>
                        </a:rPr>
                        <a:t>η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8 -9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086899"/>
                  </a:ext>
                </a:extLst>
              </a:tr>
              <a:tr h="64046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l-GR" sz="2400" b="1" baseline="30000" dirty="0">
                          <a:solidFill>
                            <a:srgbClr val="002060"/>
                          </a:solidFill>
                        </a:rPr>
                        <a:t>α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l-GR" sz="2400" b="1" kern="1200" baseline="30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ος 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κύκλος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7 - 8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296964"/>
                  </a:ext>
                </a:extLst>
              </a:tr>
              <a:tr h="85618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l-GR" sz="2400" b="1" baseline="30000" dirty="0">
                          <a:solidFill>
                            <a:srgbClr val="002060"/>
                          </a:solidFill>
                        </a:rPr>
                        <a:t>η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6 – 7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6638154"/>
                  </a:ext>
                </a:extLst>
              </a:tr>
              <a:tr h="64046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Νηπιαγωγείο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M</a:t>
                      </a:r>
                      <a:r>
                        <a:rPr lang="el-GR" sz="2400" b="1" dirty="0" err="1">
                          <a:solidFill>
                            <a:srgbClr val="002060"/>
                          </a:solidFill>
                        </a:rPr>
                        <a:t>εγάλο</a:t>
                      </a:r>
                      <a:r>
                        <a:rPr lang="fr-CA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τμήμα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5 – 6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69557"/>
                  </a:ext>
                </a:extLst>
              </a:tr>
              <a:tr h="64046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M</a:t>
                      </a:r>
                      <a:r>
                        <a:rPr lang="el-GR" sz="2400" b="1" dirty="0" err="1">
                          <a:solidFill>
                            <a:srgbClr val="002060"/>
                          </a:solidFill>
                        </a:rPr>
                        <a:t>εσαίο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  τμήμα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l-GR" sz="2400" b="1" baseline="30000" dirty="0">
                          <a:solidFill>
                            <a:srgbClr val="002060"/>
                          </a:solidFill>
                        </a:rPr>
                        <a:t>ος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  κύκλος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4 – 5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505279"/>
                  </a:ext>
                </a:extLst>
              </a:tr>
              <a:tr h="110546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M</a:t>
                      </a:r>
                      <a:r>
                        <a:rPr lang="el-GR" sz="2400" b="1" dirty="0" err="1">
                          <a:solidFill>
                            <a:srgbClr val="002060"/>
                          </a:solidFill>
                        </a:rPr>
                        <a:t>ικρό</a:t>
                      </a:r>
                      <a:r>
                        <a:rPr lang="el-GR" sz="2400" b="1" dirty="0">
                          <a:solidFill>
                            <a:srgbClr val="002060"/>
                          </a:solidFill>
                        </a:rPr>
                        <a:t>  τμήμα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3 – 4 χρόνων. </a:t>
                      </a:r>
                    </a:p>
                    <a:p>
                      <a:pPr algn="ctr"/>
                      <a:r>
                        <a:rPr lang="el-GR" sz="2000" b="1" dirty="0">
                          <a:solidFill>
                            <a:srgbClr val="002060"/>
                          </a:solidFill>
                        </a:rPr>
                        <a:t>2 – 3 χρόνων.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463112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5088835" y="974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DE75AB2-D58F-4F08-86B2-13F362C5CD79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5204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200" b="1" cap="all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2. ΟΙ ΤΡΕΙΣ ΒΑΘΜΙΔΕΣ</a:t>
            </a:r>
            <a:r>
              <a:rPr kumimoji="0" lang="el-GR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l-GR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33855" y="1033195"/>
            <a:ext cx="8534400" cy="5243475"/>
          </a:xfrm>
        </p:spPr>
        <p:txBody>
          <a:bodyPr>
            <a:normAutofit fontScale="25000" lnSpcReduction="20000"/>
          </a:bodyPr>
          <a:lstStyle/>
          <a:p>
            <a:pPr marL="609600" indent="-609600" algn="l"/>
            <a:r>
              <a:rPr lang="el-GR" sz="5100" b="1" dirty="0" smtClean="0">
                <a:solidFill>
                  <a:schemeClr val="tx1"/>
                </a:solidFill>
                <a:latin typeface="Arial" charset="0"/>
              </a:rPr>
              <a:t>             </a:t>
            </a:r>
            <a:r>
              <a:rPr lang="el-GR" sz="11000" b="1" cap="all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ΟΡΓΑΝΩΣΗ  ΣΠΟΥΔΩΝ ΣΕ ΚΥΚΛΟΥΣ</a:t>
            </a:r>
            <a:r>
              <a:rPr lang="fr-CA" sz="11000" b="1" cap="all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609600" indent="-609600" algn="l">
              <a:buAutoNum type="arabicPeriod" startAt="3"/>
            </a:pPr>
            <a:endParaRPr lang="el-GR" sz="5100" b="1" dirty="0">
              <a:solidFill>
                <a:schemeClr val="tx1"/>
              </a:solidFill>
              <a:latin typeface="Arial" charset="0"/>
            </a:endParaRPr>
          </a:p>
          <a:p>
            <a:pPr marL="609600" indent="-609600" algn="l"/>
            <a:r>
              <a:rPr lang="el-GR" sz="5100" b="1" dirty="0">
                <a:solidFill>
                  <a:schemeClr val="tx1"/>
                </a:solidFill>
                <a:latin typeface="Arial" charset="0"/>
              </a:rPr>
              <a:t>       </a:t>
            </a:r>
            <a:endParaRPr lang="el-GR" sz="5100" b="1" dirty="0" smtClean="0">
              <a:solidFill>
                <a:schemeClr val="tx1"/>
              </a:solidFill>
              <a:latin typeface="Arial" charset="0"/>
            </a:endParaRPr>
          </a:p>
          <a:p>
            <a:pPr marL="609600" indent="-6096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l-GR" sz="11200" dirty="0" smtClean="0">
                <a:solidFill>
                  <a:schemeClr val="tx1"/>
                </a:solidFill>
                <a:latin typeface="Arial" charset="0"/>
              </a:rPr>
              <a:t>Κάθε κύκλος ισοδυναμεί με 2 ή 3 χρόνια σπουδών μέσα στα οποία θα πρέπει να κατακτηθούν συγκεκριμένοι στόχοι και δεξιότητες.    </a:t>
            </a:r>
            <a:endParaRPr lang="fr-CA" sz="11200" dirty="0" smtClean="0">
              <a:solidFill>
                <a:schemeClr val="tx1"/>
              </a:solidFill>
              <a:latin typeface="Arial" charset="0"/>
            </a:endParaRPr>
          </a:p>
          <a:p>
            <a:pPr marL="609600" indent="-609600" algn="l">
              <a:lnSpc>
                <a:spcPct val="170000"/>
              </a:lnSpc>
              <a:buFont typeface="Arial" pitchFamily="34" charset="0"/>
              <a:buChar char="•"/>
            </a:pPr>
            <a:r>
              <a:rPr lang="el-GR" sz="11200" dirty="0" smtClean="0">
                <a:solidFill>
                  <a:schemeClr val="tx1"/>
                </a:solidFill>
                <a:latin typeface="Arial" charset="0"/>
              </a:rPr>
              <a:t>Λαμβάνεται </a:t>
            </a:r>
            <a:r>
              <a:rPr lang="el-GR" sz="11200" dirty="0">
                <a:solidFill>
                  <a:schemeClr val="tx1"/>
                </a:solidFill>
                <a:latin typeface="Arial" charset="0"/>
              </a:rPr>
              <a:t>υπόψη η διαφορά της ωρίμανσης του κάθε παιδιού (διαφοροποιημένη παιδαγωγική).</a:t>
            </a:r>
          </a:p>
          <a:p>
            <a:pPr marL="609600" indent="-609600" algn="l">
              <a:buAutoNum type="arabicPeriod" startAt="3"/>
            </a:pPr>
            <a:endParaRPr lang="el-GR" b="1" dirty="0">
              <a:solidFill>
                <a:schemeClr val="tx1"/>
              </a:solidFill>
              <a:latin typeface="Arial" charset="0"/>
            </a:endParaRPr>
          </a:p>
          <a:p>
            <a:pPr marL="609600" indent="-609600" algn="l"/>
            <a:r>
              <a:rPr lang="el-GR" dirty="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marL="609600" indent="-609600" algn="l"/>
            <a:r>
              <a:rPr lang="el-GR" dirty="0">
                <a:solidFill>
                  <a:schemeClr val="tx1"/>
                </a:solidFill>
                <a:latin typeface="Arial" charset="0"/>
              </a:rPr>
              <a:t>      </a:t>
            </a:r>
            <a:endParaRPr lang="el-GR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126165" y="1400783"/>
          <a:ext cx="2350853" cy="2393004"/>
        </p:xfrm>
        <a:graphic>
          <a:graphicData uri="http://schemas.openxmlformats.org/presentationml/2006/ole">
            <p:oleObj spid="_x0000_s3074" name="Clip" r:id="rId3" imgW="3974400" imgH="346896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0E537946-42A4-4AA0-9DE7-423E15188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4312101"/>
              </p:ext>
            </p:extLst>
          </p:nvPr>
        </p:nvGraphicFramePr>
        <p:xfrm>
          <a:off x="-1" y="265143"/>
          <a:ext cx="11668541" cy="6199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184">
                  <a:extLst>
                    <a:ext uri="{9D8B030D-6E8A-4147-A177-3AD203B41FA5}">
                      <a16:colId xmlns:a16="http://schemas.microsoft.com/office/drawing/2014/main" xmlns="" val="2945580292"/>
                    </a:ext>
                  </a:extLst>
                </a:gridCol>
                <a:gridCol w="2178996">
                  <a:extLst>
                    <a:ext uri="{9D8B030D-6E8A-4147-A177-3AD203B41FA5}">
                      <a16:colId xmlns:a16="http://schemas.microsoft.com/office/drawing/2014/main" xmlns="" val="2158232110"/>
                    </a:ext>
                  </a:extLst>
                </a:gridCol>
                <a:gridCol w="1717987">
                  <a:extLst>
                    <a:ext uri="{9D8B030D-6E8A-4147-A177-3AD203B41FA5}">
                      <a16:colId xmlns:a16="http://schemas.microsoft.com/office/drawing/2014/main" xmlns="" val="2832435176"/>
                    </a:ext>
                  </a:extLst>
                </a:gridCol>
                <a:gridCol w="1666798">
                  <a:extLst>
                    <a:ext uri="{9D8B030D-6E8A-4147-A177-3AD203B41FA5}">
                      <a16:colId xmlns:a16="http://schemas.microsoft.com/office/drawing/2014/main" xmlns="" val="752635215"/>
                    </a:ext>
                  </a:extLst>
                </a:gridCol>
                <a:gridCol w="1400817">
                  <a:extLst>
                    <a:ext uri="{9D8B030D-6E8A-4147-A177-3AD203B41FA5}">
                      <a16:colId xmlns:a16="http://schemas.microsoft.com/office/drawing/2014/main" xmlns="" val="3806698170"/>
                    </a:ext>
                  </a:extLst>
                </a:gridCol>
                <a:gridCol w="2388759">
                  <a:extLst>
                    <a:ext uri="{9D8B030D-6E8A-4147-A177-3AD203B41FA5}">
                      <a16:colId xmlns:a16="http://schemas.microsoft.com/office/drawing/2014/main" xmlns="" val="1119595762"/>
                    </a:ext>
                  </a:extLst>
                </a:gridCol>
              </a:tblGrid>
              <a:tr h="1179966">
                <a:tc rowSpan="7">
                  <a:txBody>
                    <a:bodyPr/>
                    <a:lstStyle/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endParaRPr lang="el-GR" sz="23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l-GR" sz="3200" b="1" dirty="0" err="1"/>
                        <a:t>Δευτερο</a:t>
                      </a:r>
                      <a:r>
                        <a:rPr lang="el-GR" sz="3200" b="1" dirty="0"/>
                        <a:t>-</a:t>
                      </a:r>
                      <a:r>
                        <a:rPr lang="el-GR" sz="3200" b="1" dirty="0" err="1"/>
                        <a:t>βάθμια</a:t>
                      </a:r>
                      <a:endParaRPr lang="el-GR" sz="3200" b="1" dirty="0"/>
                    </a:p>
                    <a:p>
                      <a:pPr algn="ctr"/>
                      <a:endParaRPr lang="el-GR" sz="3200" b="1" dirty="0"/>
                    </a:p>
                    <a:p>
                      <a:pPr algn="ctr"/>
                      <a:r>
                        <a:rPr lang="el-GR" sz="3200" b="1" dirty="0"/>
                        <a:t>Εκπαίδευση</a:t>
                      </a:r>
                    </a:p>
                    <a:p>
                      <a:pPr algn="ctr"/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Γενικό  Λύκειο</a:t>
                      </a:r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r>
                        <a:rPr lang="el-GR" sz="2300" b="1" dirty="0"/>
                        <a:t>Τεχνολογικό ή Επαγγελματικό Λύκειο.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300" b="1" dirty="0"/>
                    </a:p>
                    <a:p>
                      <a:pPr algn="ctr"/>
                      <a:r>
                        <a:rPr lang="el-GR" sz="2300" b="1" smtClean="0"/>
                        <a:t>3η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Απολυτήριο </a:t>
                      </a:r>
                      <a:endParaRPr lang="en-US" sz="2300" b="1" dirty="0"/>
                    </a:p>
                    <a:p>
                      <a:pPr algn="ctr"/>
                      <a:endParaRPr lang="el-GR" sz="2300" b="1" dirty="0"/>
                    </a:p>
                    <a:p>
                      <a:pPr algn="ctr"/>
                      <a:r>
                        <a:rPr lang="fr-CA" sz="2300" b="1" dirty="0" smtClean="0"/>
                        <a:t>BAC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endParaRPr lang="el-GR" sz="2300" b="1" dirty="0"/>
                    </a:p>
                    <a:p>
                      <a:pPr algn="ctr"/>
                      <a:r>
                        <a:rPr lang="el-GR" sz="2300" b="1" dirty="0"/>
                        <a:t>Οι σπουδές Λυκείου μπορούν να διαρκέσουν 2 χρόνια, 3 χρόνια </a:t>
                      </a:r>
                    </a:p>
                    <a:p>
                      <a:pPr algn="ctr"/>
                      <a:r>
                        <a:rPr lang="el-GR" sz="2300" b="1" dirty="0"/>
                        <a:t>Το </a:t>
                      </a:r>
                      <a:r>
                        <a:rPr lang="fr-CA" sz="2300" b="1" dirty="0"/>
                        <a:t> BAC</a:t>
                      </a:r>
                      <a:r>
                        <a:rPr lang="el-GR" sz="2300" b="1" dirty="0"/>
                        <a:t> έχει</a:t>
                      </a:r>
                      <a:r>
                        <a:rPr lang="el-GR" sz="2300" b="1" baseline="0" dirty="0"/>
                        <a:t> κατευθύνσεις (γενική, τεχνολογική…)</a:t>
                      </a:r>
                    </a:p>
                    <a:p>
                      <a:pPr algn="ctr"/>
                      <a:r>
                        <a:rPr lang="el-GR" sz="2300" b="1" baseline="0" dirty="0"/>
                        <a:t>Με το   </a:t>
                      </a:r>
                      <a:r>
                        <a:rPr lang="fr-CA" sz="2300" b="1" baseline="0" dirty="0"/>
                        <a:t>BAC  </a:t>
                      </a:r>
                      <a:r>
                        <a:rPr lang="el-GR" sz="2300" b="1" baseline="0" dirty="0"/>
                        <a:t>εγγραφή στο Παν/</a:t>
                      </a:r>
                      <a:r>
                        <a:rPr lang="el-GR" sz="2300" b="1" baseline="0" dirty="0" err="1"/>
                        <a:t>μιο</a:t>
                      </a:r>
                      <a:r>
                        <a:rPr lang="el-GR" sz="2300" b="1" baseline="0" dirty="0"/>
                        <a:t> ΧΩΡΙΣ εξετάσεις.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546714"/>
                  </a:ext>
                </a:extLst>
              </a:tr>
              <a:tr h="478542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300" b="1" dirty="0" smtClean="0"/>
                        <a:t>2</a:t>
                      </a:r>
                      <a:r>
                        <a:rPr lang="el-GR" sz="2300" b="1" baseline="30000" dirty="0" smtClean="0"/>
                        <a:t>η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BEP </a:t>
                      </a:r>
                      <a:r>
                        <a:rPr lang="en-US" sz="2300" b="1" dirty="0" err="1"/>
                        <a:t>ou</a:t>
                      </a:r>
                      <a:r>
                        <a:rPr lang="en-US" sz="2300" b="1" dirty="0"/>
                        <a:t> CAP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300908"/>
                  </a:ext>
                </a:extLst>
              </a:tr>
              <a:tr h="117996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300" b="1" dirty="0"/>
                    </a:p>
                    <a:p>
                      <a:pPr algn="ctr"/>
                      <a:r>
                        <a:rPr lang="el-GR" sz="2300" b="1" dirty="0" smtClean="0"/>
                        <a:t>1</a:t>
                      </a:r>
                      <a:r>
                        <a:rPr lang="el-GR" sz="2300" b="1" baseline="30000" dirty="0" smtClean="0"/>
                        <a:t>η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2</a:t>
                      </a:r>
                      <a:r>
                        <a:rPr lang="el-GR" sz="2300" b="1" baseline="30000" dirty="0"/>
                        <a:t>η</a:t>
                      </a:r>
                      <a:r>
                        <a:rPr lang="el-GR" sz="2300" b="1" dirty="0"/>
                        <a:t>  </a:t>
                      </a:r>
                      <a:r>
                        <a:rPr lang="el-GR" sz="2300" b="1" dirty="0" err="1"/>
                        <a:t>επαγγελμα</a:t>
                      </a:r>
                      <a:r>
                        <a:rPr lang="el-GR" sz="2300" b="1" dirty="0"/>
                        <a:t>-</a:t>
                      </a:r>
                      <a:r>
                        <a:rPr lang="el-GR" sz="2300" b="1" dirty="0" err="1"/>
                        <a:t>τικό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117684"/>
                  </a:ext>
                </a:extLst>
              </a:tr>
              <a:tr h="82597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Γυμνασιο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3</a:t>
                      </a:r>
                      <a:r>
                        <a:rPr lang="el-GR" sz="2300" b="1" baseline="30000" dirty="0"/>
                        <a:t>η</a:t>
                      </a:r>
                      <a:r>
                        <a:rPr lang="el-GR" sz="2300" b="1" dirty="0"/>
                        <a:t> </a:t>
                      </a:r>
                      <a:endParaRPr lang="en-US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14 -15 χρόνων.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fr-CA" sz="2300" b="1" dirty="0"/>
                    </a:p>
                    <a:p>
                      <a:pPr algn="ctr"/>
                      <a:endParaRPr lang="fr-CA" sz="2300" b="1" dirty="0"/>
                    </a:p>
                    <a:p>
                      <a:pPr algn="ctr"/>
                      <a:endParaRPr lang="fr-CA" sz="2300" b="1" dirty="0"/>
                    </a:p>
                    <a:p>
                      <a:pPr algn="ctr"/>
                      <a:r>
                        <a:rPr lang="el-GR" sz="2300" b="1" dirty="0"/>
                        <a:t>Αξιολόγηση</a:t>
                      </a:r>
                    </a:p>
                    <a:p>
                      <a:pPr algn="ctr"/>
                      <a:r>
                        <a:rPr lang="el-GR" sz="2300" b="1" dirty="0"/>
                        <a:t>Πτυχίο</a:t>
                      </a:r>
                      <a:r>
                        <a:rPr lang="el-GR" sz="2300" b="1" baseline="0" dirty="0"/>
                        <a:t> </a:t>
                      </a:r>
                      <a:r>
                        <a:rPr lang="fr-CA" sz="2300" b="1" baseline="0" dirty="0"/>
                        <a:t>: BREVET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9352529"/>
                  </a:ext>
                </a:extLst>
              </a:tr>
              <a:tr h="82597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4</a:t>
                      </a:r>
                      <a:r>
                        <a:rPr lang="el-GR" sz="2300" b="1" baseline="30000" dirty="0"/>
                        <a:t>η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13 -14 χρόνων.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7798717"/>
                  </a:ext>
                </a:extLst>
              </a:tr>
              <a:tr h="82597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5</a:t>
                      </a:r>
                      <a:r>
                        <a:rPr lang="el-GR" sz="2300" b="1" baseline="30000" dirty="0"/>
                        <a:t>η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12 – 13 χρόνων.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257109"/>
                  </a:ext>
                </a:extLst>
              </a:tr>
              <a:tr h="82597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6</a:t>
                      </a:r>
                      <a:r>
                        <a:rPr lang="el-GR" sz="2300" b="1" baseline="30000" dirty="0"/>
                        <a:t>η</a:t>
                      </a:r>
                      <a:endParaRPr lang="el-GR" sz="23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300" b="1" dirty="0"/>
                        <a:t>11 -12 χρόνων.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5818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CC4F9EAF-C7CD-477A-AAE1-12CC34BF0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669095"/>
              </p:ext>
            </p:extLst>
          </p:nvPr>
        </p:nvGraphicFramePr>
        <p:xfrm>
          <a:off x="496958" y="451390"/>
          <a:ext cx="11231215" cy="6003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912">
                  <a:extLst>
                    <a:ext uri="{9D8B030D-6E8A-4147-A177-3AD203B41FA5}">
                      <a16:colId xmlns:a16="http://schemas.microsoft.com/office/drawing/2014/main" xmlns="" val="971685256"/>
                    </a:ext>
                  </a:extLst>
                </a:gridCol>
                <a:gridCol w="3147552">
                  <a:extLst>
                    <a:ext uri="{9D8B030D-6E8A-4147-A177-3AD203B41FA5}">
                      <a16:colId xmlns:a16="http://schemas.microsoft.com/office/drawing/2014/main" xmlns="" val="3674381990"/>
                    </a:ext>
                  </a:extLst>
                </a:gridCol>
                <a:gridCol w="4662751">
                  <a:extLst>
                    <a:ext uri="{9D8B030D-6E8A-4147-A177-3AD203B41FA5}">
                      <a16:colId xmlns:a16="http://schemas.microsoft.com/office/drawing/2014/main" xmlns="" val="1180921121"/>
                    </a:ext>
                  </a:extLst>
                </a:gridCol>
              </a:tblGrid>
              <a:tr h="6003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36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3600" b="1" dirty="0"/>
                        <a:t> Τριτοβάθμια Εκπαίδευση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400" b="1" dirty="0"/>
                        <a:t>Πανεπιστημιακές Σχολές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fr-CA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400" b="1" dirty="0"/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400" b="1" dirty="0"/>
                        <a:t>Ανώτερες</a:t>
                      </a:r>
                      <a:r>
                        <a:rPr lang="el-GR" sz="2400" b="1" baseline="0" dirty="0"/>
                        <a:t> Σχολές</a:t>
                      </a:r>
                      <a:r>
                        <a:rPr lang="fr-CA" sz="2400" b="1" baseline="0" dirty="0"/>
                        <a:t>:</a:t>
                      </a:r>
                      <a:endParaRPr lang="el-GR" sz="2400" b="1" baseline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400" b="1" baseline="0" dirty="0"/>
                        <a:t>(</a:t>
                      </a:r>
                      <a:r>
                        <a:rPr lang="fr-CA" sz="2400" b="1" baseline="0" dirty="0"/>
                        <a:t>grandes écoles)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400" b="1" baseline="0" dirty="0"/>
                        <a:t> École polytechnique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400" b="1" baseline="0" dirty="0"/>
                        <a:t>Sciences politiques…</a:t>
                      </a:r>
                      <a:endParaRPr lang="el-G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l-GR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400" b="1" dirty="0"/>
                        <a:t>ΠΤΥΧΙΑ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400" b="1" dirty="0"/>
                        <a:t>Licence    </a:t>
                      </a:r>
                      <a:r>
                        <a:rPr lang="el-GR" sz="2400" b="1" dirty="0"/>
                        <a:t>(3 χρόνια)</a:t>
                      </a:r>
                      <a:endParaRPr lang="fr-CA" sz="2400" b="1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400" b="1" dirty="0"/>
                        <a:t>Master</a:t>
                      </a:r>
                      <a:r>
                        <a:rPr lang="fr-CA" sz="2400" b="1" baseline="0" dirty="0"/>
                        <a:t> I</a:t>
                      </a:r>
                      <a:r>
                        <a:rPr lang="el-GR" sz="2400" b="1" baseline="0" dirty="0"/>
                        <a:t>   (1 χρόνος)</a:t>
                      </a:r>
                      <a:endParaRPr lang="fr-CA" sz="2400" b="1" baseline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400" b="1" baseline="0" dirty="0"/>
                        <a:t>Master II</a:t>
                      </a:r>
                      <a:r>
                        <a:rPr lang="el-GR" sz="2400" b="1" baseline="0" dirty="0"/>
                        <a:t>  (1 χρόνος)</a:t>
                      </a:r>
                      <a:endParaRPr lang="fr-CA" sz="2400" b="1" baseline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400" b="1" baseline="0" dirty="0"/>
                        <a:t>Doctorat</a:t>
                      </a:r>
                      <a:r>
                        <a:rPr lang="el-GR" sz="2400" b="1" baseline="0" dirty="0"/>
                        <a:t>   (3 χρόνια….)</a:t>
                      </a:r>
                      <a:endParaRPr lang="fr-CA" sz="2400" b="1" baseline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l-GR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285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096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F5603-D5BA-4E58-A5A5-4F1FA039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04" y="659936"/>
            <a:ext cx="6342434" cy="838200"/>
          </a:xfrm>
        </p:spPr>
        <p:txBody>
          <a:bodyPr>
            <a:normAutofit fontScale="90000"/>
          </a:bodyPr>
          <a:lstStyle/>
          <a:p>
            <a:r>
              <a:rPr lang="el-GR" sz="4900" b="1" dirty="0">
                <a:ln w="6350">
                  <a:noFill/>
                </a:ln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3. ΤΟ ΝΗΠΙΑΓΩΓΕΙΟ</a:t>
            </a:r>
            <a:r>
              <a:rPr lang="el-GR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dirty="0">
                <a:ln w="6350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C7143BE-B4ED-4985-B62B-9F89013C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03" y="1977586"/>
            <a:ext cx="11076709" cy="3966014"/>
          </a:xfrm>
        </p:spPr>
        <p:txBody>
          <a:bodyPr>
            <a:normAutofit fontScale="77500" lnSpcReduction="20000"/>
          </a:bodyPr>
          <a:lstStyle/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3-6 ετών  (μπορούν να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φοιτήσουν παιδιά και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από 2 ετών).</a:t>
            </a: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 Νηπιαγωγείο δεν είναι υποχρεωτικό (η πλειοψηφία των παιδιών φοιτά).</a:t>
            </a: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τάξεις νηπιαγωγείου : μικρή, μεσαία και μεγάλη)</a:t>
            </a:r>
          </a:p>
          <a:p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Προτείνει δραστηριότητες </a:t>
            </a:r>
          </a:p>
          <a:p>
            <a:pPr>
              <a:buNone/>
            </a:pPr>
            <a:r>
              <a:rPr lang="fr-C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κοινωνικοποίησης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Μαθαίνει την </a:t>
            </a:r>
            <a:r>
              <a:rPr lang="el-G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αυτονομία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στο παιδί.</a:t>
            </a:r>
          </a:p>
          <a:p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Μαθαίνει στο παιδί 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τον </a:t>
            </a:r>
            <a:r>
              <a:rPr lang="el-G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σεβασμό</a:t>
            </a:r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και</a:t>
            </a:r>
          </a:p>
          <a:p>
            <a:pPr>
              <a:buNone/>
            </a:pP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να είναι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σωστός πολίτης</a:t>
            </a:r>
            <a:r>
              <a: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5 - Εικόνα" descr="logo_jaime_ma_maternelle.jpg">
            <a:extLst>
              <a:ext uri="{FF2B5EF4-FFF2-40B4-BE49-F238E27FC236}">
                <a16:creationId xmlns:a16="http://schemas.microsoft.com/office/drawing/2014/main" xmlns="" id="{248BCA38-5F4C-4E27-8C8C-39C28D109A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1207" y="0"/>
            <a:ext cx="2194560" cy="1857388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D4753E12-F30B-4516-A1BD-CD14F0AA2B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815" y="3597966"/>
            <a:ext cx="5703880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2694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σαρμοσμένος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2925</TotalTime>
  <Words>1454</Words>
  <Application>Microsoft Office PowerPoint</Application>
  <PresentationFormat>Προσαρμογή</PresentationFormat>
  <Paragraphs>510</Paragraphs>
  <Slides>43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Θέμα του Office</vt:lpstr>
      <vt:lpstr>Clip</vt:lpstr>
      <vt:lpstr> ΤΟ ΓΑΛΛΙΚΟ ΕΚΠΑΙΔΕΥΤΙΚΟ ΣΥΣΤΗΜΑ</vt:lpstr>
      <vt:lpstr>Ομάδα Εργασίας</vt:lpstr>
      <vt:lpstr>ΠΕΡΙΕΧΟΜΕΝΑ</vt:lpstr>
      <vt:lpstr>1. ΝΟMOΣ JULES FERRY (1881)</vt:lpstr>
      <vt:lpstr>Διαφάνεια 5</vt:lpstr>
      <vt:lpstr>Διαφάνεια 6</vt:lpstr>
      <vt:lpstr>Διαφάνεια 7</vt:lpstr>
      <vt:lpstr>Διαφάνεια 8</vt:lpstr>
      <vt:lpstr>3. ΤΟ ΝΗΠΙΑΓΩΓΕΙΟ </vt:lpstr>
      <vt:lpstr>Η ΤΑΞΗ ΤΟΥ ΝΗΠΙΑΓΩΓΕΙΟΥ</vt:lpstr>
      <vt:lpstr>Διαφάνεια 11</vt:lpstr>
      <vt:lpstr>Η ΤΑΞΗ ΤΟΥ ΝΗΠΙΑΓΩΓΕΙΟΥ</vt:lpstr>
      <vt:lpstr>Η ΤΑΞΗ ΤΟΥ ΝΗΠΙΑΓΩΓΕΙΟΥ</vt:lpstr>
      <vt:lpstr>ΤΟ ΠΡΟΓΡΑΜΜΑ</vt:lpstr>
      <vt:lpstr>Διαφάνεια 15</vt:lpstr>
      <vt:lpstr>ΔΕΞΙΟΤΗΤΕΣ</vt:lpstr>
      <vt:lpstr> ΕΞΟΙΚΕΙΩΣΗ ΜΕ ΤΗ ΓΛΩΣΣΑ Στο τέλος του νηπιαγωγείου το παιδί είναι ικανό να: </vt:lpstr>
      <vt:lpstr> ΑΝΑΚΑΛΥΨΗ ΤΗΣ ΓΡΑΦΗΣ Στο τέλος του νηπιαγωγείου το παιδί είναι ικανό να: </vt:lpstr>
      <vt:lpstr> ΑΝΑΚΑΛΥΨΗ ΤΟΥ ΚΟΣΜΟΥ Στο τέλος του νηπιαγωγείου το παιδί είναι ικανό να: </vt:lpstr>
      <vt:lpstr>ΑΠΟΚΤΗΣΗ ΣΥΝΕΙΔΗΣΗΣ ΜΑΘΗΤΗ</vt:lpstr>
      <vt:lpstr> ΑΝΤΙΛΗΨΗ, ΑΙΣΘΗΣΗ, ΦΑΝΤΑΣΙΑ, ΔΗΜΙΟΥΡΓΙΑ Στο τέλος του νηπιαγωγείου το παιδί είναι ικανό να: </vt:lpstr>
      <vt:lpstr>EΝ ΣΥΝΤΟΜΙΑ… ΤΟ ΝΗΠΙΑΓΩΓΕΙΟ ΕΧΕΙ ΩΣ ΣΤΟΧΟ: </vt:lpstr>
      <vt:lpstr>4. ΔΗΜΟΤΙΚΟ ΣΧΟΛΕΙΟ</vt:lpstr>
      <vt:lpstr>Διαφάνεια 24</vt:lpstr>
      <vt:lpstr>Διαφάνεια 25</vt:lpstr>
      <vt:lpstr>ΣΤΗΝ ΤΑΞΗ:</vt:lpstr>
      <vt:lpstr>ΠΡΟΓΡΑΜΜΑ ΜΑΘΗΜΑΤΩΝ</vt:lpstr>
      <vt:lpstr>Διαφάνεια 28</vt:lpstr>
      <vt:lpstr>ΔΕΞΙΟΤΗΤΕΣ</vt:lpstr>
      <vt:lpstr>ΓΛΩΣΣΙΚΕΣ  ΔΕΞΙΟΤΗΤΕΣ  </vt:lpstr>
      <vt:lpstr>ΓΝΩΣΤΙΚΕΣ ΔΕΞΙΟΤΗΤΕΣ (disciplinaires) </vt:lpstr>
      <vt:lpstr>Στο τέλος του δημοτικου το παιδί είναι ικανό να:</vt:lpstr>
      <vt:lpstr>ΕΓΚΑΡΣΙΕΣ ΔΕΞΙΟΤΗΤΕΣ </vt:lpstr>
      <vt:lpstr>Διαφάνεια 34</vt:lpstr>
      <vt:lpstr>5. ΑΛΛΟΙ ΧΩΡΟΙ  ΚΑΝΤΙΝΑ-ΕΣΤΙΑΤΟΡΙΟ</vt:lpstr>
      <vt:lpstr>Διαφάνεια 36</vt:lpstr>
      <vt:lpstr>Διαφάνεια 37</vt:lpstr>
      <vt:lpstr>Διαφάνεια 38</vt:lpstr>
      <vt:lpstr>Διαφάνεια 39</vt:lpstr>
      <vt:lpstr>7. ΕΠΙΜΟΡΦΩΣΗ ΕΚΠΑΙΔΕΥΤΙΚΩΝ-ΣΠΟΥΔΕΣ</vt:lpstr>
      <vt:lpstr>Διαφορές </vt:lpstr>
      <vt:lpstr>ΒΙΒΛΙΟΓΡΑΦΙΑ</vt:lpstr>
      <vt:lpstr>MERCI DE VOTRE ATTENTION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kindinis</dc:creator>
  <cp:lastModifiedBy>ΛΑΖ</cp:lastModifiedBy>
  <cp:revision>232</cp:revision>
  <dcterms:created xsi:type="dcterms:W3CDTF">2018-05-03T14:01:24Z</dcterms:created>
  <dcterms:modified xsi:type="dcterms:W3CDTF">2018-05-22T16:39:09Z</dcterms:modified>
</cp:coreProperties>
</file>